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60" r:id="rId2"/>
    <p:sldMasterId id="2147483673" r:id="rId3"/>
  </p:sldMasterIdLst>
  <p:notesMasterIdLst>
    <p:notesMasterId r:id="rId33"/>
  </p:notesMasterIdLst>
  <p:handoutMasterIdLst>
    <p:handoutMasterId r:id="rId34"/>
  </p:handoutMasterIdLst>
  <p:sldIdLst>
    <p:sldId id="256" r:id="rId4"/>
    <p:sldId id="342" r:id="rId5"/>
    <p:sldId id="352" r:id="rId6"/>
    <p:sldId id="382" r:id="rId7"/>
    <p:sldId id="367" r:id="rId8"/>
    <p:sldId id="356" r:id="rId9"/>
    <p:sldId id="368" r:id="rId10"/>
    <p:sldId id="369" r:id="rId11"/>
    <p:sldId id="381" r:id="rId12"/>
    <p:sldId id="357" r:id="rId13"/>
    <p:sldId id="349" r:id="rId14"/>
    <p:sldId id="347" r:id="rId15"/>
    <p:sldId id="353" r:id="rId16"/>
    <p:sldId id="377" r:id="rId17"/>
    <p:sldId id="383" r:id="rId18"/>
    <p:sldId id="370" r:id="rId19"/>
    <p:sldId id="362" r:id="rId20"/>
    <p:sldId id="373" r:id="rId21"/>
    <p:sldId id="374" r:id="rId22"/>
    <p:sldId id="371" r:id="rId23"/>
    <p:sldId id="363" r:id="rId24"/>
    <p:sldId id="365" r:id="rId25"/>
    <p:sldId id="351" r:id="rId26"/>
    <p:sldId id="380" r:id="rId27"/>
    <p:sldId id="350" r:id="rId28"/>
    <p:sldId id="366" r:id="rId29"/>
    <p:sldId id="348" r:id="rId30"/>
    <p:sldId id="384" r:id="rId31"/>
    <p:sldId id="339" r:id="rId32"/>
  </p:sldIdLst>
  <p:sldSz cx="9906000" cy="6858000" type="A4"/>
  <p:notesSz cx="6858000" cy="9144000"/>
  <p:defaultTextStyle>
    <a:defPPr>
      <a:defRPr lang="en-US"/>
    </a:defPPr>
    <a:lvl1pPr marL="0" algn="l" defTabSz="957662" rtl="0" eaLnBrk="1" latinLnBrk="0" hangingPunct="1">
      <a:defRPr sz="1900" kern="1200">
        <a:solidFill>
          <a:schemeClr val="tx1"/>
        </a:solidFill>
        <a:latin typeface="+mn-lt"/>
        <a:ea typeface="+mn-ea"/>
        <a:cs typeface="+mn-cs"/>
      </a:defRPr>
    </a:lvl1pPr>
    <a:lvl2pPr marL="478831" algn="l" defTabSz="957662" rtl="0" eaLnBrk="1" latinLnBrk="0" hangingPunct="1">
      <a:defRPr sz="1900" kern="1200">
        <a:solidFill>
          <a:schemeClr val="tx1"/>
        </a:solidFill>
        <a:latin typeface="+mn-lt"/>
        <a:ea typeface="+mn-ea"/>
        <a:cs typeface="+mn-cs"/>
      </a:defRPr>
    </a:lvl2pPr>
    <a:lvl3pPr marL="957662" algn="l" defTabSz="957662" rtl="0" eaLnBrk="1" latinLnBrk="0" hangingPunct="1">
      <a:defRPr sz="1900" kern="1200">
        <a:solidFill>
          <a:schemeClr val="tx1"/>
        </a:solidFill>
        <a:latin typeface="+mn-lt"/>
        <a:ea typeface="+mn-ea"/>
        <a:cs typeface="+mn-cs"/>
      </a:defRPr>
    </a:lvl3pPr>
    <a:lvl4pPr marL="1436493" algn="l" defTabSz="957662" rtl="0" eaLnBrk="1" latinLnBrk="0" hangingPunct="1">
      <a:defRPr sz="1900" kern="1200">
        <a:solidFill>
          <a:schemeClr val="tx1"/>
        </a:solidFill>
        <a:latin typeface="+mn-lt"/>
        <a:ea typeface="+mn-ea"/>
        <a:cs typeface="+mn-cs"/>
      </a:defRPr>
    </a:lvl4pPr>
    <a:lvl5pPr marL="1915325" algn="l" defTabSz="957662" rtl="0" eaLnBrk="1" latinLnBrk="0" hangingPunct="1">
      <a:defRPr sz="1900" kern="1200">
        <a:solidFill>
          <a:schemeClr val="tx1"/>
        </a:solidFill>
        <a:latin typeface="+mn-lt"/>
        <a:ea typeface="+mn-ea"/>
        <a:cs typeface="+mn-cs"/>
      </a:defRPr>
    </a:lvl5pPr>
    <a:lvl6pPr marL="2394156" algn="l" defTabSz="957662" rtl="0" eaLnBrk="1" latinLnBrk="0" hangingPunct="1">
      <a:defRPr sz="1900" kern="1200">
        <a:solidFill>
          <a:schemeClr val="tx1"/>
        </a:solidFill>
        <a:latin typeface="+mn-lt"/>
        <a:ea typeface="+mn-ea"/>
        <a:cs typeface="+mn-cs"/>
      </a:defRPr>
    </a:lvl6pPr>
    <a:lvl7pPr marL="2872987" algn="l" defTabSz="957662" rtl="0" eaLnBrk="1" latinLnBrk="0" hangingPunct="1">
      <a:defRPr sz="1900" kern="1200">
        <a:solidFill>
          <a:schemeClr val="tx1"/>
        </a:solidFill>
        <a:latin typeface="+mn-lt"/>
        <a:ea typeface="+mn-ea"/>
        <a:cs typeface="+mn-cs"/>
      </a:defRPr>
    </a:lvl7pPr>
    <a:lvl8pPr marL="3351818" algn="l" defTabSz="957662" rtl="0" eaLnBrk="1" latinLnBrk="0" hangingPunct="1">
      <a:defRPr sz="1900" kern="1200">
        <a:solidFill>
          <a:schemeClr val="tx1"/>
        </a:solidFill>
        <a:latin typeface="+mn-lt"/>
        <a:ea typeface="+mn-ea"/>
        <a:cs typeface="+mn-cs"/>
      </a:defRPr>
    </a:lvl8pPr>
    <a:lvl9pPr marL="3830649" algn="l" defTabSz="957662"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Clayton-Hathway" initials="KC" lastIdx="1" clrIdx="0">
    <p:extLst>
      <p:ext uri="{19B8F6BF-5375-455C-9EA6-DF929625EA0E}">
        <p15:presenceInfo xmlns:p15="http://schemas.microsoft.com/office/powerpoint/2012/main" userId="Kate Clayton-Hathwa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8933"/>
    <a:srgbClr val="1D1490"/>
    <a:srgbClr val="300FB5"/>
    <a:srgbClr val="371C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38" autoAdjust="0"/>
    <p:restoredTop sz="59124" autoAdjust="0"/>
  </p:normalViewPr>
  <p:slideViewPr>
    <p:cSldViewPr>
      <p:cViewPr varScale="1">
        <p:scale>
          <a:sx n="43" d="100"/>
          <a:sy n="43" d="100"/>
        </p:scale>
        <p:origin x="1704" y="48"/>
      </p:cViewPr>
      <p:guideLst>
        <p:guide orient="horz" pos="2160"/>
        <p:guide pos="3120"/>
      </p:guideLst>
    </p:cSldViewPr>
  </p:slideViewPr>
  <p:notesTextViewPr>
    <p:cViewPr>
      <p:scale>
        <a:sx n="100" d="100"/>
        <a:sy n="100" d="100"/>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B4515B-0AF6-4F80-B750-AE55ADD041D8}" type="datetimeFigureOut">
              <a:rPr lang="en-GB" smtClean="0"/>
              <a:pPr/>
              <a:t>04/06/2020</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051B172-8343-4B85-980E-9274251A5BD8}" type="slidenum">
              <a:rPr lang="en-GB" smtClean="0"/>
              <a:pPr/>
              <a:t>‹#›</a:t>
            </a:fld>
            <a:endParaRPr lang="en-GB" dirty="0"/>
          </a:p>
        </p:txBody>
      </p:sp>
    </p:spTree>
    <p:extLst>
      <p:ext uri="{BB962C8B-B14F-4D97-AF65-F5344CB8AC3E}">
        <p14:creationId xmlns:p14="http://schemas.microsoft.com/office/powerpoint/2010/main" val="1495039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D8BE4D-147F-493E-A91E-C8612047CADE}" type="datetimeFigureOut">
              <a:rPr lang="en-GB" smtClean="0"/>
              <a:pPr/>
              <a:t>04/06/2020</a:t>
            </a:fld>
            <a:endParaRPr lang="en-GB"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7A2E87-079E-4BD6-AC56-4416465120CC}" type="slidenum">
              <a:rPr lang="en-GB" smtClean="0"/>
              <a:pPr/>
              <a:t>‹#›</a:t>
            </a:fld>
            <a:endParaRPr lang="en-GB" dirty="0"/>
          </a:p>
        </p:txBody>
      </p:sp>
    </p:spTree>
    <p:extLst>
      <p:ext uri="{BB962C8B-B14F-4D97-AF65-F5344CB8AC3E}">
        <p14:creationId xmlns:p14="http://schemas.microsoft.com/office/powerpoint/2010/main" val="4134635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1</a:t>
            </a:fld>
            <a:endParaRPr lang="en-GB" dirty="0"/>
          </a:p>
        </p:txBody>
      </p:sp>
    </p:spTree>
    <p:extLst>
      <p:ext uri="{BB962C8B-B14F-4D97-AF65-F5344CB8AC3E}">
        <p14:creationId xmlns:p14="http://schemas.microsoft.com/office/powerpoint/2010/main" val="1719379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800"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a:t>
            </a:fld>
            <a:endParaRPr lang="en-GB" dirty="0"/>
          </a:p>
        </p:txBody>
      </p:sp>
    </p:spTree>
    <p:extLst>
      <p:ext uri="{BB962C8B-B14F-4D97-AF65-F5344CB8AC3E}">
        <p14:creationId xmlns:p14="http://schemas.microsoft.com/office/powerpoint/2010/main" val="3461555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indent="-457200">
              <a:spcBef>
                <a:spcPts val="600"/>
              </a:spcBef>
              <a:spcAft>
                <a:spcPts val="1200"/>
              </a:spcAft>
              <a:buFont typeface="Arial" panose="020B0604020202020204" pitchFamily="34" charset="0"/>
              <a:buChar char="•"/>
            </a:pPr>
            <a:endParaRPr lang="en-GB" sz="12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3</a:t>
            </a:fld>
            <a:endParaRPr lang="en-GB" dirty="0"/>
          </a:p>
        </p:txBody>
      </p:sp>
    </p:spTree>
    <p:extLst>
      <p:ext uri="{BB962C8B-B14F-4D97-AF65-F5344CB8AC3E}">
        <p14:creationId xmlns:p14="http://schemas.microsoft.com/office/powerpoint/2010/main" val="3398964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600"/>
              </a:spcBef>
              <a:spcAft>
                <a:spcPts val="1200"/>
              </a:spcAft>
              <a:buClrTx/>
              <a:buSzTx/>
              <a:buFont typeface="Arial" panose="020B0604020202020204" pitchFamily="34" charset="0"/>
              <a:buNone/>
              <a:tabLst/>
              <a:defRPr/>
            </a:pPr>
            <a:endParaRPr lang="en-GB" sz="1200"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4</a:t>
            </a:fld>
            <a:endParaRPr lang="en-GB" dirty="0"/>
          </a:p>
        </p:txBody>
      </p:sp>
    </p:spTree>
    <p:extLst>
      <p:ext uri="{BB962C8B-B14F-4D97-AF65-F5344CB8AC3E}">
        <p14:creationId xmlns:p14="http://schemas.microsoft.com/office/powerpoint/2010/main" val="1905198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indent="-342900">
              <a:buFont typeface="Arial" panose="020B0604020202020204" pitchFamily="34" charset="0"/>
              <a:buChar char="•"/>
            </a:pPr>
            <a:endParaRPr lang="en-GB" sz="120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5</a:t>
            </a:fld>
            <a:endParaRPr lang="en-GB" dirty="0"/>
          </a:p>
        </p:txBody>
      </p:sp>
    </p:spTree>
    <p:extLst>
      <p:ext uri="{BB962C8B-B14F-4D97-AF65-F5344CB8AC3E}">
        <p14:creationId xmlns:p14="http://schemas.microsoft.com/office/powerpoint/2010/main" val="2794037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6</a:t>
            </a:fld>
            <a:endParaRPr lang="en-GB" dirty="0"/>
          </a:p>
        </p:txBody>
      </p:sp>
    </p:spTree>
    <p:extLst>
      <p:ext uri="{BB962C8B-B14F-4D97-AF65-F5344CB8AC3E}">
        <p14:creationId xmlns:p14="http://schemas.microsoft.com/office/powerpoint/2010/main" val="190371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100"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7</a:t>
            </a:fld>
            <a:endParaRPr lang="en-GB" dirty="0"/>
          </a:p>
        </p:txBody>
      </p:sp>
    </p:spTree>
    <p:extLst>
      <p:ext uri="{BB962C8B-B14F-4D97-AF65-F5344CB8AC3E}">
        <p14:creationId xmlns:p14="http://schemas.microsoft.com/office/powerpoint/2010/main" val="3563646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8</a:t>
            </a:fld>
            <a:endParaRPr lang="en-GB" dirty="0"/>
          </a:p>
        </p:txBody>
      </p:sp>
    </p:spTree>
    <p:extLst>
      <p:ext uri="{BB962C8B-B14F-4D97-AF65-F5344CB8AC3E}">
        <p14:creationId xmlns:p14="http://schemas.microsoft.com/office/powerpoint/2010/main" val="385849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95689BCD-7E16-4A83-9883-1ACE780B20C5}" type="slidenum">
              <a:rPr lang="en-GB" smtClean="0"/>
              <a:t>9</a:t>
            </a:fld>
            <a:endParaRPr lang="en-GB" dirty="0"/>
          </a:p>
        </p:txBody>
      </p:sp>
    </p:spTree>
    <p:extLst>
      <p:ext uri="{BB962C8B-B14F-4D97-AF65-F5344CB8AC3E}">
        <p14:creationId xmlns:p14="http://schemas.microsoft.com/office/powerpoint/2010/main" val="3715194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GB" sz="120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10</a:t>
            </a:fld>
            <a:endParaRPr lang="en-GB" dirty="0"/>
          </a:p>
        </p:txBody>
      </p:sp>
    </p:spTree>
    <p:extLst>
      <p:ext uri="{BB962C8B-B14F-4D97-AF65-F5344CB8AC3E}">
        <p14:creationId xmlns:p14="http://schemas.microsoft.com/office/powerpoint/2010/main" val="589729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11</a:t>
            </a:fld>
            <a:endParaRPr lang="en-GB" dirty="0"/>
          </a:p>
        </p:txBody>
      </p:sp>
    </p:spTree>
    <p:extLst>
      <p:ext uri="{BB962C8B-B14F-4D97-AF65-F5344CB8AC3E}">
        <p14:creationId xmlns:p14="http://schemas.microsoft.com/office/powerpoint/2010/main" val="604179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spcBef>
                <a:spcPts val="600"/>
              </a:spcBef>
              <a:spcAft>
                <a:spcPts val="1200"/>
              </a:spcAft>
              <a:buFont typeface="Arial" panose="020B0604020202020204" pitchFamily="34" charset="0"/>
              <a:buNone/>
            </a:pPr>
            <a:endParaRPr lang="en-GB"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12</a:t>
            </a:fld>
            <a:endParaRPr lang="en-GB" dirty="0"/>
          </a:p>
        </p:txBody>
      </p:sp>
    </p:spTree>
    <p:extLst>
      <p:ext uri="{BB962C8B-B14F-4D97-AF65-F5344CB8AC3E}">
        <p14:creationId xmlns:p14="http://schemas.microsoft.com/office/powerpoint/2010/main" val="4291729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13</a:t>
            </a:fld>
            <a:endParaRPr lang="en-GB" dirty="0"/>
          </a:p>
        </p:txBody>
      </p:sp>
    </p:spTree>
    <p:extLst>
      <p:ext uri="{BB962C8B-B14F-4D97-AF65-F5344CB8AC3E}">
        <p14:creationId xmlns:p14="http://schemas.microsoft.com/office/powerpoint/2010/main" val="2838590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14</a:t>
            </a:fld>
            <a:endParaRPr lang="en-GB" dirty="0"/>
          </a:p>
        </p:txBody>
      </p:sp>
    </p:spTree>
    <p:extLst>
      <p:ext uri="{BB962C8B-B14F-4D97-AF65-F5344CB8AC3E}">
        <p14:creationId xmlns:p14="http://schemas.microsoft.com/office/powerpoint/2010/main" val="336529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15</a:t>
            </a:fld>
            <a:endParaRPr lang="en-GB" dirty="0"/>
          </a:p>
        </p:txBody>
      </p:sp>
    </p:spTree>
    <p:extLst>
      <p:ext uri="{BB962C8B-B14F-4D97-AF65-F5344CB8AC3E}">
        <p14:creationId xmlns:p14="http://schemas.microsoft.com/office/powerpoint/2010/main" val="3367048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16</a:t>
            </a:fld>
            <a:endParaRPr lang="en-GB" dirty="0"/>
          </a:p>
        </p:txBody>
      </p:sp>
    </p:spTree>
    <p:extLst>
      <p:ext uri="{BB962C8B-B14F-4D97-AF65-F5344CB8AC3E}">
        <p14:creationId xmlns:p14="http://schemas.microsoft.com/office/powerpoint/2010/main" val="3540771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17</a:t>
            </a:fld>
            <a:endParaRPr lang="en-GB" dirty="0"/>
          </a:p>
        </p:txBody>
      </p:sp>
    </p:spTree>
    <p:extLst>
      <p:ext uri="{BB962C8B-B14F-4D97-AF65-F5344CB8AC3E}">
        <p14:creationId xmlns:p14="http://schemas.microsoft.com/office/powerpoint/2010/main" val="1671799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18</a:t>
            </a:fld>
            <a:endParaRPr lang="en-GB" dirty="0"/>
          </a:p>
        </p:txBody>
      </p:sp>
    </p:spTree>
    <p:extLst>
      <p:ext uri="{BB962C8B-B14F-4D97-AF65-F5344CB8AC3E}">
        <p14:creationId xmlns:p14="http://schemas.microsoft.com/office/powerpoint/2010/main" val="1092456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19</a:t>
            </a:fld>
            <a:endParaRPr lang="en-GB" dirty="0"/>
          </a:p>
        </p:txBody>
      </p:sp>
    </p:spTree>
    <p:extLst>
      <p:ext uri="{BB962C8B-B14F-4D97-AF65-F5344CB8AC3E}">
        <p14:creationId xmlns:p14="http://schemas.microsoft.com/office/powerpoint/2010/main" val="3811552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7A2E87-079E-4BD6-AC56-4416465120CC}" type="slidenum">
              <a:rPr lang="en-GB" smtClean="0"/>
              <a:pPr/>
              <a:t>20</a:t>
            </a:fld>
            <a:endParaRPr lang="en-GB" dirty="0"/>
          </a:p>
        </p:txBody>
      </p:sp>
    </p:spTree>
    <p:extLst>
      <p:ext uri="{BB962C8B-B14F-4D97-AF65-F5344CB8AC3E}">
        <p14:creationId xmlns:p14="http://schemas.microsoft.com/office/powerpoint/2010/main" val="3542685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21</a:t>
            </a:fld>
            <a:endParaRPr lang="en-GB" dirty="0"/>
          </a:p>
        </p:txBody>
      </p:sp>
    </p:spTree>
    <p:extLst>
      <p:ext uri="{BB962C8B-B14F-4D97-AF65-F5344CB8AC3E}">
        <p14:creationId xmlns:p14="http://schemas.microsoft.com/office/powerpoint/2010/main" val="1725537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7A2E87-079E-4BD6-AC56-4416465120CC}" type="slidenum">
              <a:rPr lang="en-GB" smtClean="0"/>
              <a:pPr/>
              <a:t>22</a:t>
            </a:fld>
            <a:endParaRPr lang="en-GB" dirty="0"/>
          </a:p>
        </p:txBody>
      </p:sp>
    </p:spTree>
    <p:extLst>
      <p:ext uri="{BB962C8B-B14F-4D97-AF65-F5344CB8AC3E}">
        <p14:creationId xmlns:p14="http://schemas.microsoft.com/office/powerpoint/2010/main" val="1702326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spcBef>
                <a:spcPts val="600"/>
              </a:spcBef>
              <a:spcAft>
                <a:spcPts val="1200"/>
              </a:spcAft>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23</a:t>
            </a:fld>
            <a:endParaRPr lang="en-GB" dirty="0"/>
          </a:p>
        </p:txBody>
      </p:sp>
    </p:spTree>
    <p:extLst>
      <p:ext uri="{BB962C8B-B14F-4D97-AF65-F5344CB8AC3E}">
        <p14:creationId xmlns:p14="http://schemas.microsoft.com/office/powerpoint/2010/main" val="1408080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spcBef>
                <a:spcPts val="600"/>
              </a:spcBef>
              <a:spcAft>
                <a:spcPts val="1200"/>
              </a:spcAft>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24</a:t>
            </a:fld>
            <a:endParaRPr lang="en-GB" dirty="0"/>
          </a:p>
        </p:txBody>
      </p:sp>
    </p:spTree>
    <p:extLst>
      <p:ext uri="{BB962C8B-B14F-4D97-AF65-F5344CB8AC3E}">
        <p14:creationId xmlns:p14="http://schemas.microsoft.com/office/powerpoint/2010/main" val="1344655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spcBef>
                <a:spcPts val="600"/>
              </a:spcBef>
              <a:spcAft>
                <a:spcPts val="1200"/>
              </a:spcAft>
              <a:buFont typeface="Arial" panose="020B0604020202020204" pitchFamily="34" charset="0"/>
              <a:buNone/>
            </a:pPr>
            <a:endParaRPr lang="en-GB" sz="120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25</a:t>
            </a:fld>
            <a:endParaRPr lang="en-GB" dirty="0"/>
          </a:p>
        </p:txBody>
      </p:sp>
    </p:spTree>
    <p:extLst>
      <p:ext uri="{BB962C8B-B14F-4D97-AF65-F5344CB8AC3E}">
        <p14:creationId xmlns:p14="http://schemas.microsoft.com/office/powerpoint/2010/main" val="41243476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spcBef>
                <a:spcPts val="600"/>
              </a:spcBef>
              <a:spcAft>
                <a:spcPts val="1200"/>
              </a:spcAft>
              <a:buFontTx/>
              <a:buChar char="-"/>
            </a:pPr>
            <a:endParaRPr lang="en-GB"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26</a:t>
            </a:fld>
            <a:endParaRPr lang="en-GB" dirty="0"/>
          </a:p>
        </p:txBody>
      </p:sp>
    </p:spTree>
    <p:extLst>
      <p:ext uri="{BB962C8B-B14F-4D97-AF65-F5344CB8AC3E}">
        <p14:creationId xmlns:p14="http://schemas.microsoft.com/office/powerpoint/2010/main" val="39880994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spcBef>
                <a:spcPts val="600"/>
              </a:spcBef>
              <a:spcAft>
                <a:spcPts val="1200"/>
              </a:spcAft>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27</a:t>
            </a:fld>
            <a:endParaRPr lang="en-GB" dirty="0"/>
          </a:p>
        </p:txBody>
      </p:sp>
    </p:spTree>
    <p:extLst>
      <p:ext uri="{BB962C8B-B14F-4D97-AF65-F5344CB8AC3E}">
        <p14:creationId xmlns:p14="http://schemas.microsoft.com/office/powerpoint/2010/main" val="413518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spcBef>
                <a:spcPts val="600"/>
              </a:spcBef>
              <a:spcAft>
                <a:spcPts val="1200"/>
              </a:spcAft>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28</a:t>
            </a:fld>
            <a:endParaRPr lang="en-GB" dirty="0"/>
          </a:p>
        </p:txBody>
      </p:sp>
    </p:spTree>
    <p:extLst>
      <p:ext uri="{BB962C8B-B14F-4D97-AF65-F5344CB8AC3E}">
        <p14:creationId xmlns:p14="http://schemas.microsoft.com/office/powerpoint/2010/main" val="2196995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587A2E87-079E-4BD6-AC56-4416465120CC}" type="slidenum">
              <a:rPr lang="en-GB" smtClean="0"/>
              <a:pPr/>
              <a:t>29</a:t>
            </a:fld>
            <a:endParaRPr lang="en-GB" dirty="0"/>
          </a:p>
        </p:txBody>
      </p:sp>
    </p:spTree>
    <p:extLst>
      <p:ext uri="{BB962C8B-B14F-4D97-AF65-F5344CB8AC3E}">
        <p14:creationId xmlns:p14="http://schemas.microsoft.com/office/powerpoint/2010/main" val="299638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1"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1" y="3886200"/>
            <a:ext cx="6934200" cy="1752600"/>
          </a:xfrm>
        </p:spPr>
        <p:txBody>
          <a:bodyPr/>
          <a:lstStyle>
            <a:lvl1pPr marL="0" indent="0" algn="ctr">
              <a:buNone/>
              <a:defRPr>
                <a:solidFill>
                  <a:schemeClr val="tx1">
                    <a:tint val="75000"/>
                  </a:schemeClr>
                </a:solidFill>
              </a:defRPr>
            </a:lvl1pPr>
            <a:lvl2pPr marL="478831" indent="0" algn="ctr">
              <a:buNone/>
              <a:defRPr>
                <a:solidFill>
                  <a:schemeClr val="tx1">
                    <a:tint val="75000"/>
                  </a:schemeClr>
                </a:solidFill>
              </a:defRPr>
            </a:lvl2pPr>
            <a:lvl3pPr marL="957662" indent="0" algn="ctr">
              <a:buNone/>
              <a:defRPr>
                <a:solidFill>
                  <a:schemeClr val="tx1">
                    <a:tint val="75000"/>
                  </a:schemeClr>
                </a:solidFill>
              </a:defRPr>
            </a:lvl3pPr>
            <a:lvl4pPr marL="1436493" indent="0" algn="ctr">
              <a:buNone/>
              <a:defRPr>
                <a:solidFill>
                  <a:schemeClr val="tx1">
                    <a:tint val="75000"/>
                  </a:schemeClr>
                </a:solidFill>
              </a:defRPr>
            </a:lvl4pPr>
            <a:lvl5pPr marL="1915325" indent="0" algn="ctr">
              <a:buNone/>
              <a:defRPr>
                <a:solidFill>
                  <a:schemeClr val="tx1">
                    <a:tint val="75000"/>
                  </a:schemeClr>
                </a:solidFill>
              </a:defRPr>
            </a:lvl5pPr>
            <a:lvl6pPr marL="2394156" indent="0" algn="ctr">
              <a:buNone/>
              <a:defRPr>
                <a:solidFill>
                  <a:schemeClr val="tx1">
                    <a:tint val="75000"/>
                  </a:schemeClr>
                </a:solidFill>
              </a:defRPr>
            </a:lvl6pPr>
            <a:lvl7pPr marL="2872987" indent="0" algn="ctr">
              <a:buNone/>
              <a:defRPr>
                <a:solidFill>
                  <a:schemeClr val="tx1">
                    <a:tint val="75000"/>
                  </a:schemeClr>
                </a:solidFill>
              </a:defRPr>
            </a:lvl7pPr>
            <a:lvl8pPr marL="3351818" indent="0" algn="ctr">
              <a:buNone/>
              <a:defRPr>
                <a:solidFill>
                  <a:schemeClr val="tx1">
                    <a:tint val="75000"/>
                  </a:schemeClr>
                </a:solidFill>
              </a:defRPr>
            </a:lvl8pPr>
            <a:lvl9pPr marL="3830649"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7" y="4406901"/>
            <a:ext cx="8420100" cy="1362075"/>
          </a:xfrm>
        </p:spPr>
        <p:txBody>
          <a:bodyPr anchor="t"/>
          <a:lstStyle>
            <a:lvl1pPr algn="l">
              <a:defRPr sz="4200" b="1" cap="all"/>
            </a:lvl1pPr>
          </a:lstStyle>
          <a:p>
            <a:r>
              <a:rPr lang="en-US" smtClean="0"/>
              <a:t>Click to edit Master title style</a:t>
            </a:r>
            <a:endParaRPr lang="en-GB"/>
          </a:p>
        </p:txBody>
      </p:sp>
      <p:sp>
        <p:nvSpPr>
          <p:cNvPr id="3" name="Text Placeholder 2"/>
          <p:cNvSpPr>
            <a:spLocks noGrp="1"/>
          </p:cNvSpPr>
          <p:nvPr>
            <p:ph type="body" idx="1"/>
          </p:nvPr>
        </p:nvSpPr>
        <p:spPr>
          <a:xfrm>
            <a:off x="782507" y="2906714"/>
            <a:ext cx="8420100" cy="1500187"/>
          </a:xfrm>
        </p:spPr>
        <p:txBody>
          <a:bodyPr anchor="b"/>
          <a:lstStyle>
            <a:lvl1pPr marL="0" indent="0">
              <a:buNone/>
              <a:defRPr sz="2100">
                <a:solidFill>
                  <a:schemeClr val="tx1">
                    <a:tint val="75000"/>
                  </a:schemeClr>
                </a:solidFill>
              </a:defRPr>
            </a:lvl1pPr>
            <a:lvl2pPr marL="478831" indent="0">
              <a:buNone/>
              <a:defRPr sz="1900">
                <a:solidFill>
                  <a:schemeClr val="tx1">
                    <a:tint val="75000"/>
                  </a:schemeClr>
                </a:solidFill>
              </a:defRPr>
            </a:lvl2pPr>
            <a:lvl3pPr marL="957662" indent="0">
              <a:buNone/>
              <a:defRPr sz="1700">
                <a:solidFill>
                  <a:schemeClr val="tx1">
                    <a:tint val="75000"/>
                  </a:schemeClr>
                </a:solidFill>
              </a:defRPr>
            </a:lvl3pPr>
            <a:lvl4pPr marL="1436493" indent="0">
              <a:buNone/>
              <a:defRPr sz="1500">
                <a:solidFill>
                  <a:schemeClr val="tx1">
                    <a:tint val="75000"/>
                  </a:schemeClr>
                </a:solidFill>
              </a:defRPr>
            </a:lvl4pPr>
            <a:lvl5pPr marL="1915325" indent="0">
              <a:buNone/>
              <a:defRPr sz="1500">
                <a:solidFill>
                  <a:schemeClr val="tx1">
                    <a:tint val="75000"/>
                  </a:schemeClr>
                </a:solidFill>
              </a:defRPr>
            </a:lvl5pPr>
            <a:lvl6pPr marL="2394156" indent="0">
              <a:buNone/>
              <a:defRPr sz="1500">
                <a:solidFill>
                  <a:schemeClr val="tx1">
                    <a:tint val="75000"/>
                  </a:schemeClr>
                </a:solidFill>
              </a:defRPr>
            </a:lvl6pPr>
            <a:lvl7pPr marL="2872987" indent="0">
              <a:buNone/>
              <a:defRPr sz="1500">
                <a:solidFill>
                  <a:schemeClr val="tx1">
                    <a:tint val="75000"/>
                  </a:schemeClr>
                </a:solidFill>
              </a:defRPr>
            </a:lvl7pPr>
            <a:lvl8pPr marL="3351818" indent="0">
              <a:buNone/>
              <a:defRPr sz="1500">
                <a:solidFill>
                  <a:schemeClr val="tx1">
                    <a:tint val="75000"/>
                  </a:schemeClr>
                </a:solidFill>
              </a:defRPr>
            </a:lvl8pPr>
            <a:lvl9pPr marL="3830649"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1" cy="639762"/>
          </a:xfrm>
        </p:spPr>
        <p:txBody>
          <a:bodyPr anchor="b"/>
          <a:lstStyle>
            <a:lvl1pPr marL="0" indent="0">
              <a:buNone/>
              <a:defRPr sz="2500" b="1"/>
            </a:lvl1pPr>
            <a:lvl2pPr marL="478831" indent="0">
              <a:buNone/>
              <a:defRPr sz="2100" b="1"/>
            </a:lvl2pPr>
            <a:lvl3pPr marL="957662" indent="0">
              <a:buNone/>
              <a:defRPr sz="1900" b="1"/>
            </a:lvl3pPr>
            <a:lvl4pPr marL="1436493" indent="0">
              <a:buNone/>
              <a:defRPr sz="1700" b="1"/>
            </a:lvl4pPr>
            <a:lvl5pPr marL="1915325" indent="0">
              <a:buNone/>
              <a:defRPr sz="1700" b="1"/>
            </a:lvl5pPr>
            <a:lvl6pPr marL="2394156" indent="0">
              <a:buNone/>
              <a:defRPr sz="1700" b="1"/>
            </a:lvl6pPr>
            <a:lvl7pPr marL="2872987" indent="0">
              <a:buNone/>
              <a:defRPr sz="1700" b="1"/>
            </a:lvl7pPr>
            <a:lvl8pPr marL="3351818" indent="0">
              <a:buNone/>
              <a:defRPr sz="1700" b="1"/>
            </a:lvl8pPr>
            <a:lvl9pPr marL="3830649"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1" cy="3951288"/>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89" cy="639762"/>
          </a:xfrm>
        </p:spPr>
        <p:txBody>
          <a:bodyPr anchor="b"/>
          <a:lstStyle>
            <a:lvl1pPr marL="0" indent="0">
              <a:buNone/>
              <a:defRPr sz="2500" b="1"/>
            </a:lvl1pPr>
            <a:lvl2pPr marL="478831" indent="0">
              <a:buNone/>
              <a:defRPr sz="2100" b="1"/>
            </a:lvl2pPr>
            <a:lvl3pPr marL="957662" indent="0">
              <a:buNone/>
              <a:defRPr sz="1900" b="1"/>
            </a:lvl3pPr>
            <a:lvl4pPr marL="1436493" indent="0">
              <a:buNone/>
              <a:defRPr sz="1700" b="1"/>
            </a:lvl4pPr>
            <a:lvl5pPr marL="1915325" indent="0">
              <a:buNone/>
              <a:defRPr sz="1700" b="1"/>
            </a:lvl5pPr>
            <a:lvl6pPr marL="2394156" indent="0">
              <a:buNone/>
              <a:defRPr sz="1700" b="1"/>
            </a:lvl6pPr>
            <a:lvl7pPr marL="2872987" indent="0">
              <a:buNone/>
              <a:defRPr sz="1700" b="1"/>
            </a:lvl7pPr>
            <a:lvl8pPr marL="3351818" indent="0">
              <a:buNone/>
              <a:defRPr sz="1700" b="1"/>
            </a:lvl8pPr>
            <a:lvl9pPr marL="3830649"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89" cy="3951288"/>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1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30" cy="5853113"/>
          </a:xfrm>
        </p:spPr>
        <p:txBody>
          <a:bodyPr/>
          <a:lstStyle>
            <a:lvl1pPr>
              <a:defRPr sz="3400"/>
            </a:lvl1pPr>
            <a:lvl2pPr>
              <a:defRPr sz="2900"/>
            </a:lvl2pPr>
            <a:lvl3pPr>
              <a:defRPr sz="25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500"/>
            </a:lvl1pPr>
            <a:lvl2pPr marL="478831" indent="0">
              <a:buNone/>
              <a:defRPr sz="1300"/>
            </a:lvl2pPr>
            <a:lvl3pPr marL="957662" indent="0">
              <a:buNone/>
              <a:defRPr sz="1000"/>
            </a:lvl3pPr>
            <a:lvl4pPr marL="1436493" indent="0">
              <a:buNone/>
              <a:defRPr sz="900"/>
            </a:lvl4pPr>
            <a:lvl5pPr marL="1915325" indent="0">
              <a:buNone/>
              <a:defRPr sz="900"/>
            </a:lvl5pPr>
            <a:lvl6pPr marL="2394156" indent="0">
              <a:buNone/>
              <a:defRPr sz="900"/>
            </a:lvl6pPr>
            <a:lvl7pPr marL="2872987" indent="0">
              <a:buNone/>
              <a:defRPr sz="900"/>
            </a:lvl7pPr>
            <a:lvl8pPr marL="3351818" indent="0">
              <a:buNone/>
              <a:defRPr sz="900"/>
            </a:lvl8pPr>
            <a:lvl9pPr marL="383064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6" y="4800601"/>
            <a:ext cx="5943600" cy="566738"/>
          </a:xfrm>
        </p:spPr>
        <p:txBody>
          <a:bodyPr anchor="b"/>
          <a:lstStyle>
            <a:lvl1pPr algn="l">
              <a:defRPr sz="2100" b="1"/>
            </a:lvl1pPr>
          </a:lstStyle>
          <a:p>
            <a:r>
              <a:rPr lang="en-US" smtClean="0"/>
              <a:t>Click to edit Master title style</a:t>
            </a:r>
            <a:endParaRPr lang="en-GB"/>
          </a:p>
        </p:txBody>
      </p:sp>
      <p:sp>
        <p:nvSpPr>
          <p:cNvPr id="3" name="Picture Placeholder 2"/>
          <p:cNvSpPr>
            <a:spLocks noGrp="1"/>
          </p:cNvSpPr>
          <p:nvPr>
            <p:ph type="pic" idx="1"/>
          </p:nvPr>
        </p:nvSpPr>
        <p:spPr>
          <a:xfrm>
            <a:off x="1941646" y="612775"/>
            <a:ext cx="5943600" cy="4114800"/>
          </a:xfrm>
        </p:spPr>
        <p:txBody>
          <a:bodyPr/>
          <a:lstStyle>
            <a:lvl1pPr marL="0" indent="0">
              <a:buNone/>
              <a:defRPr sz="3400"/>
            </a:lvl1pPr>
            <a:lvl2pPr marL="478831" indent="0">
              <a:buNone/>
              <a:defRPr sz="2900"/>
            </a:lvl2pPr>
            <a:lvl3pPr marL="957662" indent="0">
              <a:buNone/>
              <a:defRPr sz="2500"/>
            </a:lvl3pPr>
            <a:lvl4pPr marL="1436493" indent="0">
              <a:buNone/>
              <a:defRPr sz="2100"/>
            </a:lvl4pPr>
            <a:lvl5pPr marL="1915325" indent="0">
              <a:buNone/>
              <a:defRPr sz="2100"/>
            </a:lvl5pPr>
            <a:lvl6pPr marL="2394156" indent="0">
              <a:buNone/>
              <a:defRPr sz="2100"/>
            </a:lvl6pPr>
            <a:lvl7pPr marL="2872987" indent="0">
              <a:buNone/>
              <a:defRPr sz="2100"/>
            </a:lvl7pPr>
            <a:lvl8pPr marL="3351818" indent="0">
              <a:buNone/>
              <a:defRPr sz="2100"/>
            </a:lvl8pPr>
            <a:lvl9pPr marL="3830649" indent="0">
              <a:buNone/>
              <a:defRPr sz="2100"/>
            </a:lvl9pPr>
          </a:lstStyle>
          <a:p>
            <a:endParaRPr lang="en-GB" dirty="0"/>
          </a:p>
        </p:txBody>
      </p:sp>
      <p:sp>
        <p:nvSpPr>
          <p:cNvPr id="4" name="Text Placeholder 3"/>
          <p:cNvSpPr>
            <a:spLocks noGrp="1"/>
          </p:cNvSpPr>
          <p:nvPr>
            <p:ph type="body" sz="half" idx="2"/>
          </p:nvPr>
        </p:nvSpPr>
        <p:spPr>
          <a:xfrm>
            <a:off x="1941646" y="5367339"/>
            <a:ext cx="5943600" cy="804862"/>
          </a:xfrm>
        </p:spPr>
        <p:txBody>
          <a:bodyPr/>
          <a:lstStyle>
            <a:lvl1pPr marL="0" indent="0">
              <a:buNone/>
              <a:defRPr sz="1500"/>
            </a:lvl1pPr>
            <a:lvl2pPr marL="478831" indent="0">
              <a:buNone/>
              <a:defRPr sz="1300"/>
            </a:lvl2pPr>
            <a:lvl3pPr marL="957662" indent="0">
              <a:buNone/>
              <a:defRPr sz="1000"/>
            </a:lvl3pPr>
            <a:lvl4pPr marL="1436493" indent="0">
              <a:buNone/>
              <a:defRPr sz="900"/>
            </a:lvl4pPr>
            <a:lvl5pPr marL="1915325" indent="0">
              <a:buNone/>
              <a:defRPr sz="900"/>
            </a:lvl5pPr>
            <a:lvl6pPr marL="2394156" indent="0">
              <a:buNone/>
              <a:defRPr sz="900"/>
            </a:lvl6pPr>
            <a:lvl7pPr marL="2872987" indent="0">
              <a:buNone/>
              <a:defRPr sz="900"/>
            </a:lvl7pPr>
            <a:lvl8pPr marL="3351818" indent="0">
              <a:buNone/>
              <a:defRPr sz="900"/>
            </a:lvl8pPr>
            <a:lvl9pPr marL="383064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E1F12D-2409-4EA3-833E-F77A193E3229}"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77C92A4-5E9B-4B8D-9656-72D59EFA5003}"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664" y="2130530"/>
            <a:ext cx="8420673" cy="1469814"/>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6146" y="3886059"/>
            <a:ext cx="6933709" cy="1752553"/>
          </a:xfrm>
        </p:spPr>
        <p:txBody>
          <a:bodyPr/>
          <a:lstStyle>
            <a:lvl1pPr marL="0" indent="0" algn="ctr">
              <a:buNone/>
              <a:defRPr>
                <a:solidFill>
                  <a:schemeClr val="tx1">
                    <a:tint val="75000"/>
                  </a:schemeClr>
                </a:solidFill>
              </a:defRPr>
            </a:lvl1pPr>
            <a:lvl2pPr marL="170993" indent="0" algn="ctr">
              <a:buNone/>
              <a:defRPr>
                <a:solidFill>
                  <a:schemeClr val="tx1">
                    <a:tint val="75000"/>
                  </a:schemeClr>
                </a:solidFill>
              </a:defRPr>
            </a:lvl2pPr>
            <a:lvl3pPr marL="341986" indent="0" algn="ctr">
              <a:buNone/>
              <a:defRPr>
                <a:solidFill>
                  <a:schemeClr val="tx1">
                    <a:tint val="75000"/>
                  </a:schemeClr>
                </a:solidFill>
              </a:defRPr>
            </a:lvl3pPr>
            <a:lvl4pPr marL="512978" indent="0" algn="ctr">
              <a:buNone/>
              <a:defRPr>
                <a:solidFill>
                  <a:schemeClr val="tx1">
                    <a:tint val="75000"/>
                  </a:schemeClr>
                </a:solidFill>
              </a:defRPr>
            </a:lvl4pPr>
            <a:lvl5pPr marL="683971" indent="0" algn="ctr">
              <a:buNone/>
              <a:defRPr>
                <a:solidFill>
                  <a:schemeClr val="tx1">
                    <a:tint val="75000"/>
                  </a:schemeClr>
                </a:solidFill>
              </a:defRPr>
            </a:lvl5pPr>
            <a:lvl6pPr marL="854964" indent="0" algn="ctr">
              <a:buNone/>
              <a:defRPr>
                <a:solidFill>
                  <a:schemeClr val="tx1">
                    <a:tint val="75000"/>
                  </a:schemeClr>
                </a:solidFill>
              </a:defRPr>
            </a:lvl6pPr>
            <a:lvl7pPr marL="1025957" indent="0" algn="ctr">
              <a:buNone/>
              <a:defRPr>
                <a:solidFill>
                  <a:schemeClr val="tx1">
                    <a:tint val="75000"/>
                  </a:schemeClr>
                </a:solidFill>
              </a:defRPr>
            </a:lvl7pPr>
            <a:lvl8pPr marL="1196950" indent="0" algn="ctr">
              <a:buNone/>
              <a:defRPr>
                <a:solidFill>
                  <a:schemeClr val="tx1">
                    <a:tint val="75000"/>
                  </a:schemeClr>
                </a:solidFill>
              </a:defRPr>
            </a:lvl8pPr>
            <a:lvl9pPr marL="1367942"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786" y="4406893"/>
            <a:ext cx="8419854" cy="1362246"/>
          </a:xfrm>
        </p:spPr>
        <p:txBody>
          <a:bodyPr anchor="t"/>
          <a:lstStyle>
            <a:lvl1pPr algn="l">
              <a:defRPr sz="1500" b="1" cap="all"/>
            </a:lvl1pPr>
          </a:lstStyle>
          <a:p>
            <a:r>
              <a:rPr lang="en-US" smtClean="0"/>
              <a:t>Click to edit Master title style</a:t>
            </a:r>
            <a:endParaRPr lang="en-GB"/>
          </a:p>
        </p:txBody>
      </p:sp>
      <p:sp>
        <p:nvSpPr>
          <p:cNvPr id="3" name="Text Placeholder 2"/>
          <p:cNvSpPr>
            <a:spLocks noGrp="1"/>
          </p:cNvSpPr>
          <p:nvPr>
            <p:ph type="body" idx="1"/>
          </p:nvPr>
        </p:nvSpPr>
        <p:spPr>
          <a:xfrm>
            <a:off x="782786" y="2906891"/>
            <a:ext cx="8419854" cy="1500002"/>
          </a:xfrm>
        </p:spPr>
        <p:txBody>
          <a:bodyPr anchor="b"/>
          <a:lstStyle>
            <a:lvl1pPr marL="0" indent="0">
              <a:buNone/>
              <a:defRPr sz="700">
                <a:solidFill>
                  <a:schemeClr val="tx1">
                    <a:tint val="75000"/>
                  </a:schemeClr>
                </a:solidFill>
              </a:defRPr>
            </a:lvl1pPr>
            <a:lvl2pPr marL="170993" indent="0">
              <a:buNone/>
              <a:defRPr sz="700">
                <a:solidFill>
                  <a:schemeClr val="tx1">
                    <a:tint val="75000"/>
                  </a:schemeClr>
                </a:solidFill>
              </a:defRPr>
            </a:lvl2pPr>
            <a:lvl3pPr marL="341986" indent="0">
              <a:buNone/>
              <a:defRPr sz="600">
                <a:solidFill>
                  <a:schemeClr val="tx1">
                    <a:tint val="75000"/>
                  </a:schemeClr>
                </a:solidFill>
              </a:defRPr>
            </a:lvl3pPr>
            <a:lvl4pPr marL="512978" indent="0">
              <a:buNone/>
              <a:defRPr sz="500">
                <a:solidFill>
                  <a:schemeClr val="tx1">
                    <a:tint val="75000"/>
                  </a:schemeClr>
                </a:solidFill>
              </a:defRPr>
            </a:lvl4pPr>
            <a:lvl5pPr marL="683971" indent="0">
              <a:buNone/>
              <a:defRPr sz="500">
                <a:solidFill>
                  <a:schemeClr val="tx1">
                    <a:tint val="75000"/>
                  </a:schemeClr>
                </a:solidFill>
              </a:defRPr>
            </a:lvl5pPr>
            <a:lvl6pPr marL="854964" indent="0">
              <a:buNone/>
              <a:defRPr sz="500">
                <a:solidFill>
                  <a:schemeClr val="tx1">
                    <a:tint val="75000"/>
                  </a:schemeClr>
                </a:solidFill>
              </a:defRPr>
            </a:lvl6pPr>
            <a:lvl7pPr marL="1025957" indent="0">
              <a:buNone/>
              <a:defRPr sz="500">
                <a:solidFill>
                  <a:schemeClr val="tx1">
                    <a:tint val="75000"/>
                  </a:schemeClr>
                </a:solidFill>
              </a:defRPr>
            </a:lvl7pPr>
            <a:lvl8pPr marL="1196950" indent="0">
              <a:buNone/>
              <a:defRPr sz="500">
                <a:solidFill>
                  <a:schemeClr val="tx1">
                    <a:tint val="75000"/>
                  </a:schemeClr>
                </a:solidFill>
              </a:defRPr>
            </a:lvl8pPr>
            <a:lvl9pPr marL="1367942" indent="0">
              <a:buNone/>
              <a:defRPr sz="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82" y="1600342"/>
            <a:ext cx="4418315" cy="4525940"/>
          </a:xfrm>
        </p:spPr>
        <p:txBody>
          <a:bodyPr/>
          <a:lstStyle>
            <a:lvl1pPr>
              <a:defRPr sz="1000"/>
            </a:lvl1pPr>
            <a:lvl2pPr>
              <a:defRPr sz="900"/>
            </a:lvl2pPr>
            <a:lvl3pPr>
              <a:defRPr sz="7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92303" y="1600342"/>
            <a:ext cx="4418315" cy="4525940"/>
          </a:xfrm>
        </p:spPr>
        <p:txBody>
          <a:bodyPr/>
          <a:lstStyle>
            <a:lvl1pPr>
              <a:defRPr sz="1000"/>
            </a:lvl1pPr>
            <a:lvl2pPr>
              <a:defRPr sz="900"/>
            </a:lvl2pPr>
            <a:lvl3pPr>
              <a:defRPr sz="7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83" y="1535291"/>
            <a:ext cx="4376555" cy="639456"/>
          </a:xfrm>
        </p:spPr>
        <p:txBody>
          <a:bodyPr anchor="b"/>
          <a:lstStyle>
            <a:lvl1pPr marL="0" indent="0">
              <a:buNone/>
              <a:defRPr sz="900" b="1"/>
            </a:lvl1pPr>
            <a:lvl2pPr marL="170993" indent="0">
              <a:buNone/>
              <a:defRPr sz="700" b="1"/>
            </a:lvl2pPr>
            <a:lvl3pPr marL="341986" indent="0">
              <a:buNone/>
              <a:defRPr sz="700" b="1"/>
            </a:lvl3pPr>
            <a:lvl4pPr marL="512978" indent="0">
              <a:buNone/>
              <a:defRPr sz="600" b="1"/>
            </a:lvl4pPr>
            <a:lvl5pPr marL="683971" indent="0">
              <a:buNone/>
              <a:defRPr sz="600" b="1"/>
            </a:lvl5pPr>
            <a:lvl6pPr marL="854964" indent="0">
              <a:buNone/>
              <a:defRPr sz="600" b="1"/>
            </a:lvl6pPr>
            <a:lvl7pPr marL="1025957" indent="0">
              <a:buNone/>
              <a:defRPr sz="600" b="1"/>
            </a:lvl7pPr>
            <a:lvl8pPr marL="1196950" indent="0">
              <a:buNone/>
              <a:defRPr sz="600" b="1"/>
            </a:lvl8pPr>
            <a:lvl9pPr marL="1367942"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95383" y="2174747"/>
            <a:ext cx="4376555" cy="3951534"/>
          </a:xfrm>
        </p:spPr>
        <p:txBody>
          <a:bodyPr/>
          <a:lstStyle>
            <a:lvl1pPr>
              <a:defRPr sz="900"/>
            </a:lvl1pPr>
            <a:lvl2pPr>
              <a:defRPr sz="7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425" y="1535291"/>
            <a:ext cx="4378194" cy="639456"/>
          </a:xfrm>
        </p:spPr>
        <p:txBody>
          <a:bodyPr anchor="b"/>
          <a:lstStyle>
            <a:lvl1pPr marL="0" indent="0">
              <a:buNone/>
              <a:defRPr sz="900" b="1"/>
            </a:lvl1pPr>
            <a:lvl2pPr marL="170993" indent="0">
              <a:buNone/>
              <a:defRPr sz="700" b="1"/>
            </a:lvl2pPr>
            <a:lvl3pPr marL="341986" indent="0">
              <a:buNone/>
              <a:defRPr sz="700" b="1"/>
            </a:lvl3pPr>
            <a:lvl4pPr marL="512978" indent="0">
              <a:buNone/>
              <a:defRPr sz="600" b="1"/>
            </a:lvl4pPr>
            <a:lvl5pPr marL="683971" indent="0">
              <a:buNone/>
              <a:defRPr sz="600" b="1"/>
            </a:lvl5pPr>
            <a:lvl6pPr marL="854964" indent="0">
              <a:buNone/>
              <a:defRPr sz="600" b="1"/>
            </a:lvl6pPr>
            <a:lvl7pPr marL="1025957" indent="0">
              <a:buNone/>
              <a:defRPr sz="600" b="1"/>
            </a:lvl7pPr>
            <a:lvl8pPr marL="1196950" indent="0">
              <a:buNone/>
              <a:defRPr sz="600" b="1"/>
            </a:lvl8pPr>
            <a:lvl9pPr marL="1367942"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5032425" y="2174747"/>
            <a:ext cx="4378194" cy="3951534"/>
          </a:xfrm>
        </p:spPr>
        <p:txBody>
          <a:bodyPr/>
          <a:lstStyle>
            <a:lvl1pPr>
              <a:defRPr sz="900"/>
            </a:lvl1pPr>
            <a:lvl2pPr>
              <a:defRPr sz="7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82" y="272960"/>
            <a:ext cx="3258876" cy="1161991"/>
          </a:xfrm>
        </p:spPr>
        <p:txBody>
          <a:bodyPr anchor="b"/>
          <a:lstStyle>
            <a:lvl1pPr algn="l">
              <a:defRPr sz="700" b="1"/>
            </a:lvl1pPr>
          </a:lstStyle>
          <a:p>
            <a:r>
              <a:rPr lang="en-US" smtClean="0"/>
              <a:t>Click to edit Master title style</a:t>
            </a:r>
            <a:endParaRPr lang="en-GB"/>
          </a:p>
        </p:txBody>
      </p:sp>
      <p:sp>
        <p:nvSpPr>
          <p:cNvPr id="3" name="Content Placeholder 2"/>
          <p:cNvSpPr>
            <a:spLocks noGrp="1"/>
          </p:cNvSpPr>
          <p:nvPr>
            <p:ph idx="1"/>
          </p:nvPr>
        </p:nvSpPr>
        <p:spPr>
          <a:xfrm>
            <a:off x="3872986" y="272960"/>
            <a:ext cx="5537633" cy="5853322"/>
          </a:xfrm>
        </p:spPr>
        <p:txBody>
          <a:bodyPr/>
          <a:lstStyle>
            <a:lvl1pPr>
              <a:defRPr sz="1200"/>
            </a:lvl1pPr>
            <a:lvl2pPr>
              <a:defRPr sz="1000"/>
            </a:lvl2pPr>
            <a:lvl3pPr>
              <a:defRPr sz="9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82" y="1434951"/>
            <a:ext cx="3258876" cy="4691331"/>
          </a:xfrm>
        </p:spPr>
        <p:txBody>
          <a:bodyPr/>
          <a:lstStyle>
            <a:lvl1pPr marL="0" indent="0">
              <a:buNone/>
              <a:defRPr sz="500"/>
            </a:lvl1pPr>
            <a:lvl2pPr marL="170993" indent="0">
              <a:buNone/>
              <a:defRPr sz="400"/>
            </a:lvl2pPr>
            <a:lvl3pPr marL="341986" indent="0">
              <a:buNone/>
              <a:defRPr sz="400"/>
            </a:lvl3pPr>
            <a:lvl4pPr marL="512978" indent="0">
              <a:buNone/>
              <a:defRPr sz="300"/>
            </a:lvl4pPr>
            <a:lvl5pPr marL="683971" indent="0">
              <a:buNone/>
              <a:defRPr sz="300"/>
            </a:lvl5pPr>
            <a:lvl6pPr marL="854964" indent="0">
              <a:buNone/>
              <a:defRPr sz="300"/>
            </a:lvl6pPr>
            <a:lvl7pPr marL="1025957" indent="0">
              <a:buNone/>
              <a:defRPr sz="300"/>
            </a:lvl7pPr>
            <a:lvl8pPr marL="1196950" indent="0">
              <a:buNone/>
              <a:defRPr sz="300"/>
            </a:lvl8pPr>
            <a:lvl9pPr marL="1367942" indent="0">
              <a:buNone/>
              <a:defRPr sz="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406" y="4800600"/>
            <a:ext cx="5943764" cy="566752"/>
          </a:xfrm>
        </p:spPr>
        <p:txBody>
          <a:bodyPr anchor="b"/>
          <a:lstStyle>
            <a:lvl1pPr algn="l">
              <a:defRPr sz="700" b="1"/>
            </a:lvl1pPr>
          </a:lstStyle>
          <a:p>
            <a:r>
              <a:rPr lang="en-US" smtClean="0"/>
              <a:t>Click to edit Master title style</a:t>
            </a:r>
            <a:endParaRPr lang="en-GB"/>
          </a:p>
        </p:txBody>
      </p:sp>
      <p:sp>
        <p:nvSpPr>
          <p:cNvPr id="3" name="Picture Placeholder 2"/>
          <p:cNvSpPr>
            <a:spLocks noGrp="1"/>
          </p:cNvSpPr>
          <p:nvPr>
            <p:ph type="pic" idx="1"/>
          </p:nvPr>
        </p:nvSpPr>
        <p:spPr>
          <a:xfrm>
            <a:off x="1941406" y="612671"/>
            <a:ext cx="5943764" cy="4114800"/>
          </a:xfrm>
        </p:spPr>
        <p:txBody>
          <a:bodyPr/>
          <a:lstStyle>
            <a:lvl1pPr marL="0" indent="0">
              <a:buNone/>
              <a:defRPr sz="1200"/>
            </a:lvl1pPr>
            <a:lvl2pPr marL="170993" indent="0">
              <a:buNone/>
              <a:defRPr sz="1000"/>
            </a:lvl2pPr>
            <a:lvl3pPr marL="341986" indent="0">
              <a:buNone/>
              <a:defRPr sz="900"/>
            </a:lvl3pPr>
            <a:lvl4pPr marL="512978" indent="0">
              <a:buNone/>
              <a:defRPr sz="700"/>
            </a:lvl4pPr>
            <a:lvl5pPr marL="683971" indent="0">
              <a:buNone/>
              <a:defRPr sz="700"/>
            </a:lvl5pPr>
            <a:lvl6pPr marL="854964" indent="0">
              <a:buNone/>
              <a:defRPr sz="700"/>
            </a:lvl6pPr>
            <a:lvl7pPr marL="1025957" indent="0">
              <a:buNone/>
              <a:defRPr sz="700"/>
            </a:lvl7pPr>
            <a:lvl8pPr marL="1196950" indent="0">
              <a:buNone/>
              <a:defRPr sz="700"/>
            </a:lvl8pPr>
            <a:lvl9pPr marL="1367942" indent="0">
              <a:buNone/>
              <a:defRPr sz="700"/>
            </a:lvl9pPr>
          </a:lstStyle>
          <a:p>
            <a:endParaRPr lang="en-GB" dirty="0"/>
          </a:p>
        </p:txBody>
      </p:sp>
      <p:sp>
        <p:nvSpPr>
          <p:cNvPr id="4" name="Text Placeholder 3"/>
          <p:cNvSpPr>
            <a:spLocks noGrp="1"/>
          </p:cNvSpPr>
          <p:nvPr>
            <p:ph type="body" sz="half" idx="2"/>
          </p:nvPr>
        </p:nvSpPr>
        <p:spPr>
          <a:xfrm>
            <a:off x="1941406" y="5367352"/>
            <a:ext cx="5943764" cy="804848"/>
          </a:xfrm>
        </p:spPr>
        <p:txBody>
          <a:bodyPr/>
          <a:lstStyle>
            <a:lvl1pPr marL="0" indent="0">
              <a:buNone/>
              <a:defRPr sz="500"/>
            </a:lvl1pPr>
            <a:lvl2pPr marL="170993" indent="0">
              <a:buNone/>
              <a:defRPr sz="400"/>
            </a:lvl2pPr>
            <a:lvl3pPr marL="341986" indent="0">
              <a:buNone/>
              <a:defRPr sz="400"/>
            </a:lvl3pPr>
            <a:lvl4pPr marL="512978" indent="0">
              <a:buNone/>
              <a:defRPr sz="300"/>
            </a:lvl4pPr>
            <a:lvl5pPr marL="683971" indent="0">
              <a:buNone/>
              <a:defRPr sz="300"/>
            </a:lvl5pPr>
            <a:lvl6pPr marL="854964" indent="0">
              <a:buNone/>
              <a:defRPr sz="300"/>
            </a:lvl6pPr>
            <a:lvl7pPr marL="1025957" indent="0">
              <a:buNone/>
              <a:defRPr sz="300"/>
            </a:lvl7pPr>
            <a:lvl8pPr marL="1196950" indent="0">
              <a:buNone/>
              <a:defRPr sz="300"/>
            </a:lvl8pPr>
            <a:lvl9pPr marL="1367942" indent="0">
              <a:buNone/>
              <a:defRPr sz="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10" y="274660"/>
            <a:ext cx="2228809" cy="585162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83" y="274660"/>
            <a:ext cx="6607821" cy="58516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CF1F433-ED61-4DD5-9E95-D6D978FAF51E}" type="datetimeFigureOut">
              <a:rPr lang="en-GB" smtClean="0"/>
              <a:pPr/>
              <a:t>04/06/2020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C4059E5-0FFC-441F-8544-B1A97A683521}" type="slidenum">
              <a:rPr lang="en-GB" smtClean="0"/>
              <a:pPr/>
              <a:t>‹#›</a:t>
            </a:fld>
            <a:endParaRPr lang="en-GB"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664" y="2130530"/>
            <a:ext cx="8420673" cy="1469814"/>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6146" y="3886059"/>
            <a:ext cx="6933709" cy="1752553"/>
          </a:xfrm>
        </p:spPr>
        <p:txBody>
          <a:bodyPr/>
          <a:lstStyle>
            <a:lvl1pPr marL="0" indent="0" algn="ctr">
              <a:buNone/>
              <a:defRPr>
                <a:solidFill>
                  <a:schemeClr val="tx1">
                    <a:tint val="75000"/>
                  </a:schemeClr>
                </a:solidFill>
              </a:defRPr>
            </a:lvl1pPr>
            <a:lvl2pPr marL="170993" indent="0" algn="ctr">
              <a:buNone/>
              <a:defRPr>
                <a:solidFill>
                  <a:schemeClr val="tx1">
                    <a:tint val="75000"/>
                  </a:schemeClr>
                </a:solidFill>
              </a:defRPr>
            </a:lvl2pPr>
            <a:lvl3pPr marL="341986" indent="0" algn="ctr">
              <a:buNone/>
              <a:defRPr>
                <a:solidFill>
                  <a:schemeClr val="tx1">
                    <a:tint val="75000"/>
                  </a:schemeClr>
                </a:solidFill>
              </a:defRPr>
            </a:lvl3pPr>
            <a:lvl4pPr marL="512978" indent="0" algn="ctr">
              <a:buNone/>
              <a:defRPr>
                <a:solidFill>
                  <a:schemeClr val="tx1">
                    <a:tint val="75000"/>
                  </a:schemeClr>
                </a:solidFill>
              </a:defRPr>
            </a:lvl4pPr>
            <a:lvl5pPr marL="683971" indent="0" algn="ctr">
              <a:buNone/>
              <a:defRPr>
                <a:solidFill>
                  <a:schemeClr val="tx1">
                    <a:tint val="75000"/>
                  </a:schemeClr>
                </a:solidFill>
              </a:defRPr>
            </a:lvl5pPr>
            <a:lvl6pPr marL="854964" indent="0" algn="ctr">
              <a:buNone/>
              <a:defRPr>
                <a:solidFill>
                  <a:schemeClr val="tx1">
                    <a:tint val="75000"/>
                  </a:schemeClr>
                </a:solidFill>
              </a:defRPr>
            </a:lvl6pPr>
            <a:lvl7pPr marL="1025957" indent="0" algn="ctr">
              <a:buNone/>
              <a:defRPr>
                <a:solidFill>
                  <a:schemeClr val="tx1">
                    <a:tint val="75000"/>
                  </a:schemeClr>
                </a:solidFill>
              </a:defRPr>
            </a:lvl7pPr>
            <a:lvl8pPr marL="1196950" indent="0" algn="ctr">
              <a:buNone/>
              <a:defRPr>
                <a:solidFill>
                  <a:schemeClr val="tx1">
                    <a:tint val="75000"/>
                  </a:schemeClr>
                </a:solidFill>
              </a:defRPr>
            </a:lvl8pPr>
            <a:lvl9pPr marL="1367942"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786" y="4406893"/>
            <a:ext cx="8419854" cy="1362246"/>
          </a:xfrm>
        </p:spPr>
        <p:txBody>
          <a:bodyPr anchor="t"/>
          <a:lstStyle>
            <a:lvl1pPr algn="l">
              <a:defRPr sz="1500" b="1" cap="all"/>
            </a:lvl1pPr>
          </a:lstStyle>
          <a:p>
            <a:r>
              <a:rPr lang="en-US" smtClean="0"/>
              <a:t>Click to edit Master title style</a:t>
            </a:r>
            <a:endParaRPr lang="en-GB"/>
          </a:p>
        </p:txBody>
      </p:sp>
      <p:sp>
        <p:nvSpPr>
          <p:cNvPr id="3" name="Text Placeholder 2"/>
          <p:cNvSpPr>
            <a:spLocks noGrp="1"/>
          </p:cNvSpPr>
          <p:nvPr>
            <p:ph type="body" idx="1"/>
          </p:nvPr>
        </p:nvSpPr>
        <p:spPr>
          <a:xfrm>
            <a:off x="782786" y="2906891"/>
            <a:ext cx="8419854" cy="1500002"/>
          </a:xfrm>
        </p:spPr>
        <p:txBody>
          <a:bodyPr anchor="b"/>
          <a:lstStyle>
            <a:lvl1pPr marL="0" indent="0">
              <a:buNone/>
              <a:defRPr sz="700">
                <a:solidFill>
                  <a:schemeClr val="tx1">
                    <a:tint val="75000"/>
                  </a:schemeClr>
                </a:solidFill>
              </a:defRPr>
            </a:lvl1pPr>
            <a:lvl2pPr marL="170993" indent="0">
              <a:buNone/>
              <a:defRPr sz="700">
                <a:solidFill>
                  <a:schemeClr val="tx1">
                    <a:tint val="75000"/>
                  </a:schemeClr>
                </a:solidFill>
              </a:defRPr>
            </a:lvl2pPr>
            <a:lvl3pPr marL="341986" indent="0">
              <a:buNone/>
              <a:defRPr sz="600">
                <a:solidFill>
                  <a:schemeClr val="tx1">
                    <a:tint val="75000"/>
                  </a:schemeClr>
                </a:solidFill>
              </a:defRPr>
            </a:lvl3pPr>
            <a:lvl4pPr marL="512978" indent="0">
              <a:buNone/>
              <a:defRPr sz="500">
                <a:solidFill>
                  <a:schemeClr val="tx1">
                    <a:tint val="75000"/>
                  </a:schemeClr>
                </a:solidFill>
              </a:defRPr>
            </a:lvl4pPr>
            <a:lvl5pPr marL="683971" indent="0">
              <a:buNone/>
              <a:defRPr sz="500">
                <a:solidFill>
                  <a:schemeClr val="tx1">
                    <a:tint val="75000"/>
                  </a:schemeClr>
                </a:solidFill>
              </a:defRPr>
            </a:lvl5pPr>
            <a:lvl6pPr marL="854964" indent="0">
              <a:buNone/>
              <a:defRPr sz="500">
                <a:solidFill>
                  <a:schemeClr val="tx1">
                    <a:tint val="75000"/>
                  </a:schemeClr>
                </a:solidFill>
              </a:defRPr>
            </a:lvl6pPr>
            <a:lvl7pPr marL="1025957" indent="0">
              <a:buNone/>
              <a:defRPr sz="500">
                <a:solidFill>
                  <a:schemeClr val="tx1">
                    <a:tint val="75000"/>
                  </a:schemeClr>
                </a:solidFill>
              </a:defRPr>
            </a:lvl7pPr>
            <a:lvl8pPr marL="1196950" indent="0">
              <a:buNone/>
              <a:defRPr sz="500">
                <a:solidFill>
                  <a:schemeClr val="tx1">
                    <a:tint val="75000"/>
                  </a:schemeClr>
                </a:solidFill>
              </a:defRPr>
            </a:lvl8pPr>
            <a:lvl9pPr marL="1367942" indent="0">
              <a:buNone/>
              <a:defRPr sz="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82" y="1600342"/>
            <a:ext cx="4418315" cy="4525940"/>
          </a:xfrm>
        </p:spPr>
        <p:txBody>
          <a:bodyPr/>
          <a:lstStyle>
            <a:lvl1pPr>
              <a:defRPr sz="1000"/>
            </a:lvl1pPr>
            <a:lvl2pPr>
              <a:defRPr sz="900"/>
            </a:lvl2pPr>
            <a:lvl3pPr>
              <a:defRPr sz="7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92303" y="1600342"/>
            <a:ext cx="4418315" cy="4525940"/>
          </a:xfrm>
        </p:spPr>
        <p:txBody>
          <a:bodyPr/>
          <a:lstStyle>
            <a:lvl1pPr>
              <a:defRPr sz="1000"/>
            </a:lvl1pPr>
            <a:lvl2pPr>
              <a:defRPr sz="900"/>
            </a:lvl2pPr>
            <a:lvl3pPr>
              <a:defRPr sz="7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83" y="1535291"/>
            <a:ext cx="4376555" cy="639456"/>
          </a:xfrm>
        </p:spPr>
        <p:txBody>
          <a:bodyPr anchor="b"/>
          <a:lstStyle>
            <a:lvl1pPr marL="0" indent="0">
              <a:buNone/>
              <a:defRPr sz="900" b="1"/>
            </a:lvl1pPr>
            <a:lvl2pPr marL="170993" indent="0">
              <a:buNone/>
              <a:defRPr sz="700" b="1"/>
            </a:lvl2pPr>
            <a:lvl3pPr marL="341986" indent="0">
              <a:buNone/>
              <a:defRPr sz="700" b="1"/>
            </a:lvl3pPr>
            <a:lvl4pPr marL="512978" indent="0">
              <a:buNone/>
              <a:defRPr sz="600" b="1"/>
            </a:lvl4pPr>
            <a:lvl5pPr marL="683971" indent="0">
              <a:buNone/>
              <a:defRPr sz="600" b="1"/>
            </a:lvl5pPr>
            <a:lvl6pPr marL="854964" indent="0">
              <a:buNone/>
              <a:defRPr sz="600" b="1"/>
            </a:lvl6pPr>
            <a:lvl7pPr marL="1025957" indent="0">
              <a:buNone/>
              <a:defRPr sz="600" b="1"/>
            </a:lvl7pPr>
            <a:lvl8pPr marL="1196950" indent="0">
              <a:buNone/>
              <a:defRPr sz="600" b="1"/>
            </a:lvl8pPr>
            <a:lvl9pPr marL="1367942" indent="0">
              <a:buNone/>
              <a:defRPr sz="600" b="1"/>
            </a:lvl9pPr>
          </a:lstStyle>
          <a:p>
            <a:pPr lvl="0"/>
            <a:r>
              <a:rPr lang="en-US" smtClean="0"/>
              <a:t>Click to edit Master text styles</a:t>
            </a:r>
          </a:p>
        </p:txBody>
      </p:sp>
      <p:sp>
        <p:nvSpPr>
          <p:cNvPr id="4" name="Content Placeholder 3"/>
          <p:cNvSpPr>
            <a:spLocks noGrp="1"/>
          </p:cNvSpPr>
          <p:nvPr>
            <p:ph sz="half" idx="2"/>
          </p:nvPr>
        </p:nvSpPr>
        <p:spPr>
          <a:xfrm>
            <a:off x="495383" y="2174747"/>
            <a:ext cx="4376555" cy="3951534"/>
          </a:xfrm>
        </p:spPr>
        <p:txBody>
          <a:bodyPr/>
          <a:lstStyle>
            <a:lvl1pPr>
              <a:defRPr sz="900"/>
            </a:lvl1pPr>
            <a:lvl2pPr>
              <a:defRPr sz="7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425" y="1535291"/>
            <a:ext cx="4378194" cy="639456"/>
          </a:xfrm>
        </p:spPr>
        <p:txBody>
          <a:bodyPr anchor="b"/>
          <a:lstStyle>
            <a:lvl1pPr marL="0" indent="0">
              <a:buNone/>
              <a:defRPr sz="900" b="1"/>
            </a:lvl1pPr>
            <a:lvl2pPr marL="170993" indent="0">
              <a:buNone/>
              <a:defRPr sz="700" b="1"/>
            </a:lvl2pPr>
            <a:lvl3pPr marL="341986" indent="0">
              <a:buNone/>
              <a:defRPr sz="700" b="1"/>
            </a:lvl3pPr>
            <a:lvl4pPr marL="512978" indent="0">
              <a:buNone/>
              <a:defRPr sz="600" b="1"/>
            </a:lvl4pPr>
            <a:lvl5pPr marL="683971" indent="0">
              <a:buNone/>
              <a:defRPr sz="600" b="1"/>
            </a:lvl5pPr>
            <a:lvl6pPr marL="854964" indent="0">
              <a:buNone/>
              <a:defRPr sz="600" b="1"/>
            </a:lvl6pPr>
            <a:lvl7pPr marL="1025957" indent="0">
              <a:buNone/>
              <a:defRPr sz="600" b="1"/>
            </a:lvl7pPr>
            <a:lvl8pPr marL="1196950" indent="0">
              <a:buNone/>
              <a:defRPr sz="600" b="1"/>
            </a:lvl8pPr>
            <a:lvl9pPr marL="1367942" indent="0">
              <a:buNone/>
              <a:defRPr sz="600" b="1"/>
            </a:lvl9pPr>
          </a:lstStyle>
          <a:p>
            <a:pPr lvl="0"/>
            <a:r>
              <a:rPr lang="en-US" smtClean="0"/>
              <a:t>Click to edit Master text styles</a:t>
            </a:r>
          </a:p>
        </p:txBody>
      </p:sp>
      <p:sp>
        <p:nvSpPr>
          <p:cNvPr id="6" name="Content Placeholder 5"/>
          <p:cNvSpPr>
            <a:spLocks noGrp="1"/>
          </p:cNvSpPr>
          <p:nvPr>
            <p:ph sz="quarter" idx="4"/>
          </p:nvPr>
        </p:nvSpPr>
        <p:spPr>
          <a:xfrm>
            <a:off x="5032425" y="2174747"/>
            <a:ext cx="4378194" cy="3951534"/>
          </a:xfrm>
        </p:spPr>
        <p:txBody>
          <a:bodyPr/>
          <a:lstStyle>
            <a:lvl1pPr>
              <a:defRPr sz="900"/>
            </a:lvl1pPr>
            <a:lvl2pPr>
              <a:defRPr sz="700"/>
            </a:lvl2pPr>
            <a:lvl3pPr>
              <a:defRPr sz="700"/>
            </a:lvl3pPr>
            <a:lvl4pPr>
              <a:defRPr sz="600"/>
            </a:lvl4pPr>
            <a:lvl5pPr>
              <a:defRPr sz="600"/>
            </a:lvl5pPr>
            <a:lvl6pPr>
              <a:defRPr sz="600"/>
            </a:lvl6pPr>
            <a:lvl7pPr>
              <a:defRPr sz="600"/>
            </a:lvl7pPr>
            <a:lvl8pPr>
              <a:defRPr sz="600"/>
            </a:lvl8pPr>
            <a:lvl9pPr>
              <a:defRPr sz="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82" y="272960"/>
            <a:ext cx="3258876" cy="1161991"/>
          </a:xfrm>
        </p:spPr>
        <p:txBody>
          <a:bodyPr anchor="b"/>
          <a:lstStyle>
            <a:lvl1pPr algn="l">
              <a:defRPr sz="700" b="1"/>
            </a:lvl1pPr>
          </a:lstStyle>
          <a:p>
            <a:r>
              <a:rPr lang="en-US" smtClean="0"/>
              <a:t>Click to edit Master title style</a:t>
            </a:r>
            <a:endParaRPr lang="en-GB"/>
          </a:p>
        </p:txBody>
      </p:sp>
      <p:sp>
        <p:nvSpPr>
          <p:cNvPr id="3" name="Content Placeholder 2"/>
          <p:cNvSpPr>
            <a:spLocks noGrp="1"/>
          </p:cNvSpPr>
          <p:nvPr>
            <p:ph idx="1"/>
          </p:nvPr>
        </p:nvSpPr>
        <p:spPr>
          <a:xfrm>
            <a:off x="3872986" y="272960"/>
            <a:ext cx="5537633" cy="5853322"/>
          </a:xfrm>
        </p:spPr>
        <p:txBody>
          <a:bodyPr/>
          <a:lstStyle>
            <a:lvl1pPr>
              <a:defRPr sz="1200"/>
            </a:lvl1pPr>
            <a:lvl2pPr>
              <a:defRPr sz="1000"/>
            </a:lvl2pPr>
            <a:lvl3pPr>
              <a:defRPr sz="900"/>
            </a:lvl3pPr>
            <a:lvl4pPr>
              <a:defRPr sz="700"/>
            </a:lvl4pPr>
            <a:lvl5pPr>
              <a:defRPr sz="700"/>
            </a:lvl5pPr>
            <a:lvl6pPr>
              <a:defRPr sz="700"/>
            </a:lvl6pPr>
            <a:lvl7pPr>
              <a:defRPr sz="700"/>
            </a:lvl7pPr>
            <a:lvl8pPr>
              <a:defRPr sz="700"/>
            </a:lvl8pPr>
            <a:lvl9pPr>
              <a:defRPr sz="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82" y="1434951"/>
            <a:ext cx="3258876" cy="4691331"/>
          </a:xfrm>
        </p:spPr>
        <p:txBody>
          <a:bodyPr/>
          <a:lstStyle>
            <a:lvl1pPr marL="0" indent="0">
              <a:buNone/>
              <a:defRPr sz="500"/>
            </a:lvl1pPr>
            <a:lvl2pPr marL="170993" indent="0">
              <a:buNone/>
              <a:defRPr sz="400"/>
            </a:lvl2pPr>
            <a:lvl3pPr marL="341986" indent="0">
              <a:buNone/>
              <a:defRPr sz="400"/>
            </a:lvl3pPr>
            <a:lvl4pPr marL="512978" indent="0">
              <a:buNone/>
              <a:defRPr sz="300"/>
            </a:lvl4pPr>
            <a:lvl5pPr marL="683971" indent="0">
              <a:buNone/>
              <a:defRPr sz="300"/>
            </a:lvl5pPr>
            <a:lvl6pPr marL="854964" indent="0">
              <a:buNone/>
              <a:defRPr sz="300"/>
            </a:lvl6pPr>
            <a:lvl7pPr marL="1025957" indent="0">
              <a:buNone/>
              <a:defRPr sz="300"/>
            </a:lvl7pPr>
            <a:lvl8pPr marL="1196950" indent="0">
              <a:buNone/>
              <a:defRPr sz="300"/>
            </a:lvl8pPr>
            <a:lvl9pPr marL="1367942" indent="0">
              <a:buNone/>
              <a:defRPr sz="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406" y="4800600"/>
            <a:ext cx="5943764" cy="566752"/>
          </a:xfrm>
        </p:spPr>
        <p:txBody>
          <a:bodyPr anchor="b"/>
          <a:lstStyle>
            <a:lvl1pPr algn="l">
              <a:defRPr sz="700" b="1"/>
            </a:lvl1pPr>
          </a:lstStyle>
          <a:p>
            <a:r>
              <a:rPr lang="en-US" smtClean="0"/>
              <a:t>Click to edit Master title style</a:t>
            </a:r>
            <a:endParaRPr lang="en-GB"/>
          </a:p>
        </p:txBody>
      </p:sp>
      <p:sp>
        <p:nvSpPr>
          <p:cNvPr id="3" name="Picture Placeholder 2"/>
          <p:cNvSpPr>
            <a:spLocks noGrp="1"/>
          </p:cNvSpPr>
          <p:nvPr>
            <p:ph type="pic" idx="1"/>
          </p:nvPr>
        </p:nvSpPr>
        <p:spPr>
          <a:xfrm>
            <a:off x="1941406" y="612671"/>
            <a:ext cx="5943764" cy="4114800"/>
          </a:xfrm>
        </p:spPr>
        <p:txBody>
          <a:bodyPr/>
          <a:lstStyle>
            <a:lvl1pPr marL="0" indent="0">
              <a:buNone/>
              <a:defRPr sz="1200"/>
            </a:lvl1pPr>
            <a:lvl2pPr marL="170993" indent="0">
              <a:buNone/>
              <a:defRPr sz="1000"/>
            </a:lvl2pPr>
            <a:lvl3pPr marL="341986" indent="0">
              <a:buNone/>
              <a:defRPr sz="900"/>
            </a:lvl3pPr>
            <a:lvl4pPr marL="512978" indent="0">
              <a:buNone/>
              <a:defRPr sz="700"/>
            </a:lvl4pPr>
            <a:lvl5pPr marL="683971" indent="0">
              <a:buNone/>
              <a:defRPr sz="700"/>
            </a:lvl5pPr>
            <a:lvl6pPr marL="854964" indent="0">
              <a:buNone/>
              <a:defRPr sz="700"/>
            </a:lvl6pPr>
            <a:lvl7pPr marL="1025957" indent="0">
              <a:buNone/>
              <a:defRPr sz="700"/>
            </a:lvl7pPr>
            <a:lvl8pPr marL="1196950" indent="0">
              <a:buNone/>
              <a:defRPr sz="700"/>
            </a:lvl8pPr>
            <a:lvl9pPr marL="1367942" indent="0">
              <a:buNone/>
              <a:defRPr sz="700"/>
            </a:lvl9pPr>
          </a:lstStyle>
          <a:p>
            <a:endParaRPr lang="en-GB" dirty="0"/>
          </a:p>
        </p:txBody>
      </p:sp>
      <p:sp>
        <p:nvSpPr>
          <p:cNvPr id="4" name="Text Placeholder 3"/>
          <p:cNvSpPr>
            <a:spLocks noGrp="1"/>
          </p:cNvSpPr>
          <p:nvPr>
            <p:ph type="body" sz="half" idx="2"/>
          </p:nvPr>
        </p:nvSpPr>
        <p:spPr>
          <a:xfrm>
            <a:off x="1941406" y="5367352"/>
            <a:ext cx="5943764" cy="804848"/>
          </a:xfrm>
        </p:spPr>
        <p:txBody>
          <a:bodyPr/>
          <a:lstStyle>
            <a:lvl1pPr marL="0" indent="0">
              <a:buNone/>
              <a:defRPr sz="500"/>
            </a:lvl1pPr>
            <a:lvl2pPr marL="170993" indent="0">
              <a:buNone/>
              <a:defRPr sz="400"/>
            </a:lvl2pPr>
            <a:lvl3pPr marL="341986" indent="0">
              <a:buNone/>
              <a:defRPr sz="400"/>
            </a:lvl3pPr>
            <a:lvl4pPr marL="512978" indent="0">
              <a:buNone/>
              <a:defRPr sz="300"/>
            </a:lvl4pPr>
            <a:lvl5pPr marL="683971" indent="0">
              <a:buNone/>
              <a:defRPr sz="300"/>
            </a:lvl5pPr>
            <a:lvl6pPr marL="854964" indent="0">
              <a:buNone/>
              <a:defRPr sz="300"/>
            </a:lvl6pPr>
            <a:lvl7pPr marL="1025957" indent="0">
              <a:buNone/>
              <a:defRPr sz="300"/>
            </a:lvl7pPr>
            <a:lvl8pPr marL="1196950" indent="0">
              <a:buNone/>
              <a:defRPr sz="300"/>
            </a:lvl8pPr>
            <a:lvl9pPr marL="1367942" indent="0">
              <a:buNone/>
              <a:defRPr sz="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10" y="274660"/>
            <a:ext cx="2228809" cy="585162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83" y="274660"/>
            <a:ext cx="6607821" cy="58516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B560CE-1DBF-423E-8A62-EDEF314ED562}" type="datetimeFigureOut">
              <a:rPr lang="en-GB" smtClean="0"/>
              <a:pPr/>
              <a:t>04/06/2020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61D81F-643B-4EBA-84B2-FCBAA2F0AD0D}"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alpha val="5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5766" tIns="47883" rIns="95766" bIns="47883"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5766" tIns="47883" rIns="95766" bIns="4788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1" y="6356351"/>
            <a:ext cx="2311400" cy="365125"/>
          </a:xfrm>
          <a:prstGeom prst="rect">
            <a:avLst/>
          </a:prstGeom>
        </p:spPr>
        <p:txBody>
          <a:bodyPr vert="horz" lIns="95766" tIns="47883" rIns="95766" bIns="47883" rtlCol="0" anchor="ctr"/>
          <a:lstStyle>
            <a:lvl1pPr algn="l">
              <a:defRPr sz="1300">
                <a:solidFill>
                  <a:schemeClr val="tx1">
                    <a:tint val="75000"/>
                  </a:schemeClr>
                </a:solidFill>
              </a:defRPr>
            </a:lvl1pPr>
          </a:lstStyle>
          <a:p>
            <a:fld id="{C6E1F12D-2409-4EA3-833E-F77A193E3229}" type="datetimeFigureOut">
              <a:rPr lang="en-GB" smtClean="0"/>
              <a:pPr/>
              <a:t>04/06/2020</a:t>
            </a:fld>
            <a:endParaRPr lang="en-GB" dirty="0"/>
          </a:p>
        </p:txBody>
      </p:sp>
      <p:sp>
        <p:nvSpPr>
          <p:cNvPr id="5" name="Footer Placeholder 4"/>
          <p:cNvSpPr>
            <a:spLocks noGrp="1"/>
          </p:cNvSpPr>
          <p:nvPr>
            <p:ph type="ftr" sz="quarter" idx="3"/>
          </p:nvPr>
        </p:nvSpPr>
        <p:spPr>
          <a:xfrm>
            <a:off x="3384551" y="6356351"/>
            <a:ext cx="3136900" cy="365125"/>
          </a:xfrm>
          <a:prstGeom prst="rect">
            <a:avLst/>
          </a:prstGeom>
        </p:spPr>
        <p:txBody>
          <a:bodyPr vert="horz" lIns="95766" tIns="47883" rIns="95766" bIns="47883" rtlCol="0" anchor="ctr"/>
          <a:lstStyle>
            <a:lvl1pPr algn="ctr">
              <a:defRPr sz="13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5766" tIns="47883" rIns="95766" bIns="47883" rtlCol="0" anchor="ctr"/>
          <a:lstStyle>
            <a:lvl1pPr algn="r">
              <a:defRPr sz="1300">
                <a:solidFill>
                  <a:schemeClr val="tx1">
                    <a:tint val="75000"/>
                  </a:schemeClr>
                </a:solidFill>
              </a:defRPr>
            </a:lvl1pPr>
          </a:lstStyle>
          <a:p>
            <a:fld id="{177C92A4-5E9B-4B8D-9656-72D59EFA5003}"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57662" rtl="0" eaLnBrk="1" latinLnBrk="0" hangingPunct="1">
        <a:spcBef>
          <a:spcPct val="0"/>
        </a:spcBef>
        <a:buNone/>
        <a:defRPr sz="4600" kern="1200">
          <a:solidFill>
            <a:schemeClr val="tx1"/>
          </a:solidFill>
          <a:latin typeface="+mj-lt"/>
          <a:ea typeface="+mj-ea"/>
          <a:cs typeface="+mj-cs"/>
        </a:defRPr>
      </a:lvl1pPr>
    </p:titleStyle>
    <p:bodyStyle>
      <a:lvl1pPr marL="359123" indent="-359123" algn="l" defTabSz="957662"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78101" indent="-299270" algn="l" defTabSz="957662"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97078" indent="-239416" algn="l" defTabSz="957662"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75909" indent="-239416" algn="l" defTabSz="957662"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54740" indent="-239416" algn="l" defTabSz="957662"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33571" indent="-239416" algn="l" defTabSz="957662"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403" indent="-239416" algn="l" defTabSz="957662"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234" indent="-239416" algn="l" defTabSz="957662"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0065" indent="-239416" algn="l" defTabSz="957662"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7662" rtl="0" eaLnBrk="1" latinLnBrk="0" hangingPunct="1">
        <a:defRPr sz="1900" kern="1200">
          <a:solidFill>
            <a:schemeClr val="tx1"/>
          </a:solidFill>
          <a:latin typeface="+mn-lt"/>
          <a:ea typeface="+mn-ea"/>
          <a:cs typeface="+mn-cs"/>
        </a:defRPr>
      </a:lvl1pPr>
      <a:lvl2pPr marL="478831" algn="l" defTabSz="957662" rtl="0" eaLnBrk="1" latinLnBrk="0" hangingPunct="1">
        <a:defRPr sz="1900" kern="1200">
          <a:solidFill>
            <a:schemeClr val="tx1"/>
          </a:solidFill>
          <a:latin typeface="+mn-lt"/>
          <a:ea typeface="+mn-ea"/>
          <a:cs typeface="+mn-cs"/>
        </a:defRPr>
      </a:lvl2pPr>
      <a:lvl3pPr marL="957662" algn="l" defTabSz="957662" rtl="0" eaLnBrk="1" latinLnBrk="0" hangingPunct="1">
        <a:defRPr sz="1900" kern="1200">
          <a:solidFill>
            <a:schemeClr val="tx1"/>
          </a:solidFill>
          <a:latin typeface="+mn-lt"/>
          <a:ea typeface="+mn-ea"/>
          <a:cs typeface="+mn-cs"/>
        </a:defRPr>
      </a:lvl3pPr>
      <a:lvl4pPr marL="1436493" algn="l" defTabSz="957662" rtl="0" eaLnBrk="1" latinLnBrk="0" hangingPunct="1">
        <a:defRPr sz="1900" kern="1200">
          <a:solidFill>
            <a:schemeClr val="tx1"/>
          </a:solidFill>
          <a:latin typeface="+mn-lt"/>
          <a:ea typeface="+mn-ea"/>
          <a:cs typeface="+mn-cs"/>
        </a:defRPr>
      </a:lvl4pPr>
      <a:lvl5pPr marL="1915325" algn="l" defTabSz="957662" rtl="0" eaLnBrk="1" latinLnBrk="0" hangingPunct="1">
        <a:defRPr sz="1900" kern="1200">
          <a:solidFill>
            <a:schemeClr val="tx1"/>
          </a:solidFill>
          <a:latin typeface="+mn-lt"/>
          <a:ea typeface="+mn-ea"/>
          <a:cs typeface="+mn-cs"/>
        </a:defRPr>
      </a:lvl5pPr>
      <a:lvl6pPr marL="2394156" algn="l" defTabSz="957662" rtl="0" eaLnBrk="1" latinLnBrk="0" hangingPunct="1">
        <a:defRPr sz="1900" kern="1200">
          <a:solidFill>
            <a:schemeClr val="tx1"/>
          </a:solidFill>
          <a:latin typeface="+mn-lt"/>
          <a:ea typeface="+mn-ea"/>
          <a:cs typeface="+mn-cs"/>
        </a:defRPr>
      </a:lvl6pPr>
      <a:lvl7pPr marL="2872987" algn="l" defTabSz="957662" rtl="0" eaLnBrk="1" latinLnBrk="0" hangingPunct="1">
        <a:defRPr sz="1900" kern="1200">
          <a:solidFill>
            <a:schemeClr val="tx1"/>
          </a:solidFill>
          <a:latin typeface="+mn-lt"/>
          <a:ea typeface="+mn-ea"/>
          <a:cs typeface="+mn-cs"/>
        </a:defRPr>
      </a:lvl7pPr>
      <a:lvl8pPr marL="3351818" algn="l" defTabSz="957662" rtl="0" eaLnBrk="1" latinLnBrk="0" hangingPunct="1">
        <a:defRPr sz="1900" kern="1200">
          <a:solidFill>
            <a:schemeClr val="tx1"/>
          </a:solidFill>
          <a:latin typeface="+mn-lt"/>
          <a:ea typeface="+mn-ea"/>
          <a:cs typeface="+mn-cs"/>
        </a:defRPr>
      </a:lvl8pPr>
      <a:lvl9pPr marL="3830649" algn="l" defTabSz="957662"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20000"/>
                <a:lumOff val="80000"/>
                <a:alpha val="5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82" y="274660"/>
            <a:ext cx="8915236" cy="1142858"/>
          </a:xfrm>
          <a:prstGeom prst="rect">
            <a:avLst/>
          </a:prstGeom>
        </p:spPr>
        <p:txBody>
          <a:bodyPr vert="horz" lIns="34199" tIns="17099" rIns="34199" bIns="17099"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82" y="1600342"/>
            <a:ext cx="8915236" cy="4525940"/>
          </a:xfrm>
          <a:prstGeom prst="rect">
            <a:avLst/>
          </a:prstGeom>
        </p:spPr>
        <p:txBody>
          <a:bodyPr vert="horz" lIns="34199" tIns="17099" rIns="34199" bIns="1709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82" y="6356299"/>
            <a:ext cx="2311509" cy="365222"/>
          </a:xfrm>
          <a:prstGeom prst="rect">
            <a:avLst/>
          </a:prstGeom>
        </p:spPr>
        <p:txBody>
          <a:bodyPr vert="horz" lIns="34199" tIns="17099" rIns="34199" bIns="17099" rtlCol="0" anchor="ctr"/>
          <a:lstStyle>
            <a:lvl1pPr algn="l">
              <a:defRPr sz="400">
                <a:solidFill>
                  <a:schemeClr val="tx1">
                    <a:tint val="75000"/>
                  </a:schemeClr>
                </a:solidFill>
              </a:defRPr>
            </a:lvl1pPr>
          </a:lstStyle>
          <a:p>
            <a:fld id="{ECF1F433-ED61-4DD5-9E95-D6D978FAF51E}" type="datetimeFigureOut">
              <a:rPr lang="en-GB" smtClean="0"/>
              <a:pPr/>
              <a:t>04/06/2020</a:t>
            </a:fld>
            <a:endParaRPr lang="en-GB" dirty="0"/>
          </a:p>
        </p:txBody>
      </p:sp>
      <p:sp>
        <p:nvSpPr>
          <p:cNvPr id="5" name="Footer Placeholder 4"/>
          <p:cNvSpPr>
            <a:spLocks noGrp="1"/>
          </p:cNvSpPr>
          <p:nvPr>
            <p:ph type="ftr" sz="quarter" idx="3"/>
          </p:nvPr>
        </p:nvSpPr>
        <p:spPr>
          <a:xfrm>
            <a:off x="3384155" y="6356299"/>
            <a:ext cx="3137691" cy="365222"/>
          </a:xfrm>
          <a:prstGeom prst="rect">
            <a:avLst/>
          </a:prstGeom>
        </p:spPr>
        <p:txBody>
          <a:bodyPr vert="horz" lIns="34199" tIns="17099" rIns="34199" bIns="17099" rtlCol="0" anchor="ctr"/>
          <a:lstStyle>
            <a:lvl1pPr algn="ctr">
              <a:defRPr sz="4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7099109" y="6356299"/>
            <a:ext cx="2311510" cy="365222"/>
          </a:xfrm>
          <a:prstGeom prst="rect">
            <a:avLst/>
          </a:prstGeom>
        </p:spPr>
        <p:txBody>
          <a:bodyPr vert="horz" lIns="34199" tIns="17099" rIns="34199" bIns="17099" rtlCol="0" anchor="ctr"/>
          <a:lstStyle>
            <a:lvl1pPr algn="r">
              <a:defRPr sz="400">
                <a:solidFill>
                  <a:schemeClr val="tx1">
                    <a:tint val="75000"/>
                  </a:schemeClr>
                </a:solidFill>
              </a:defRPr>
            </a:lvl1pPr>
          </a:lstStyle>
          <a:p>
            <a:fld id="{8C4059E5-0FFC-441F-8544-B1A97A683521}"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341986" rtl="0" eaLnBrk="1" latinLnBrk="0" hangingPunct="1">
        <a:spcBef>
          <a:spcPct val="0"/>
        </a:spcBef>
        <a:buNone/>
        <a:defRPr sz="1600" kern="1200">
          <a:solidFill>
            <a:schemeClr val="tx1"/>
          </a:solidFill>
          <a:latin typeface="+mj-lt"/>
          <a:ea typeface="+mj-ea"/>
          <a:cs typeface="+mj-cs"/>
        </a:defRPr>
      </a:lvl1pPr>
    </p:titleStyle>
    <p:bodyStyle>
      <a:lvl1pPr marL="128245" indent="-128245" algn="l" defTabSz="341986"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277863" indent="-106871" algn="l" defTabSz="341986" rtl="0" eaLnBrk="1" latinLnBrk="0" hangingPunct="1">
        <a:spcBef>
          <a:spcPct val="20000"/>
        </a:spcBef>
        <a:buFont typeface="Arial" pitchFamily="34" charset="0"/>
        <a:buChar char="–"/>
        <a:defRPr sz="1000" kern="1200">
          <a:solidFill>
            <a:schemeClr val="tx1"/>
          </a:solidFill>
          <a:latin typeface="+mn-lt"/>
          <a:ea typeface="+mn-ea"/>
          <a:cs typeface="+mn-cs"/>
        </a:defRPr>
      </a:lvl2pPr>
      <a:lvl3pPr marL="427482" indent="-85496" algn="l" defTabSz="341986" rtl="0" eaLnBrk="1" latinLnBrk="0" hangingPunct="1">
        <a:spcBef>
          <a:spcPct val="20000"/>
        </a:spcBef>
        <a:buFont typeface="Arial" pitchFamily="34" charset="0"/>
        <a:buChar char="•"/>
        <a:defRPr sz="900" kern="1200">
          <a:solidFill>
            <a:schemeClr val="tx1"/>
          </a:solidFill>
          <a:latin typeface="+mn-lt"/>
          <a:ea typeface="+mn-ea"/>
          <a:cs typeface="+mn-cs"/>
        </a:defRPr>
      </a:lvl3pPr>
      <a:lvl4pPr marL="598475"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4pPr>
      <a:lvl5pPr marL="769468"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5pPr>
      <a:lvl6pPr marL="940460"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6pPr>
      <a:lvl7pPr marL="1111453"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7pPr>
      <a:lvl8pPr marL="1282446"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8pPr>
      <a:lvl9pPr marL="1453439"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9pPr>
    </p:bodyStyle>
    <p:otherStyle>
      <a:defPPr>
        <a:defRPr lang="en-US"/>
      </a:defPPr>
      <a:lvl1pPr marL="0" algn="l" defTabSz="341986" rtl="0" eaLnBrk="1" latinLnBrk="0" hangingPunct="1">
        <a:defRPr sz="700" kern="1200">
          <a:solidFill>
            <a:schemeClr val="tx1"/>
          </a:solidFill>
          <a:latin typeface="+mn-lt"/>
          <a:ea typeface="+mn-ea"/>
          <a:cs typeface="+mn-cs"/>
        </a:defRPr>
      </a:lvl1pPr>
      <a:lvl2pPr marL="170993" algn="l" defTabSz="341986" rtl="0" eaLnBrk="1" latinLnBrk="0" hangingPunct="1">
        <a:defRPr sz="700" kern="1200">
          <a:solidFill>
            <a:schemeClr val="tx1"/>
          </a:solidFill>
          <a:latin typeface="+mn-lt"/>
          <a:ea typeface="+mn-ea"/>
          <a:cs typeface="+mn-cs"/>
        </a:defRPr>
      </a:lvl2pPr>
      <a:lvl3pPr marL="341986" algn="l" defTabSz="341986" rtl="0" eaLnBrk="1" latinLnBrk="0" hangingPunct="1">
        <a:defRPr sz="700" kern="1200">
          <a:solidFill>
            <a:schemeClr val="tx1"/>
          </a:solidFill>
          <a:latin typeface="+mn-lt"/>
          <a:ea typeface="+mn-ea"/>
          <a:cs typeface="+mn-cs"/>
        </a:defRPr>
      </a:lvl3pPr>
      <a:lvl4pPr marL="512978" algn="l" defTabSz="341986" rtl="0" eaLnBrk="1" latinLnBrk="0" hangingPunct="1">
        <a:defRPr sz="700" kern="1200">
          <a:solidFill>
            <a:schemeClr val="tx1"/>
          </a:solidFill>
          <a:latin typeface="+mn-lt"/>
          <a:ea typeface="+mn-ea"/>
          <a:cs typeface="+mn-cs"/>
        </a:defRPr>
      </a:lvl4pPr>
      <a:lvl5pPr marL="683971" algn="l" defTabSz="341986" rtl="0" eaLnBrk="1" latinLnBrk="0" hangingPunct="1">
        <a:defRPr sz="700" kern="1200">
          <a:solidFill>
            <a:schemeClr val="tx1"/>
          </a:solidFill>
          <a:latin typeface="+mn-lt"/>
          <a:ea typeface="+mn-ea"/>
          <a:cs typeface="+mn-cs"/>
        </a:defRPr>
      </a:lvl5pPr>
      <a:lvl6pPr marL="854964" algn="l" defTabSz="341986" rtl="0" eaLnBrk="1" latinLnBrk="0" hangingPunct="1">
        <a:defRPr sz="700" kern="1200">
          <a:solidFill>
            <a:schemeClr val="tx1"/>
          </a:solidFill>
          <a:latin typeface="+mn-lt"/>
          <a:ea typeface="+mn-ea"/>
          <a:cs typeface="+mn-cs"/>
        </a:defRPr>
      </a:lvl6pPr>
      <a:lvl7pPr marL="1025957" algn="l" defTabSz="341986" rtl="0" eaLnBrk="1" latinLnBrk="0" hangingPunct="1">
        <a:defRPr sz="700" kern="1200">
          <a:solidFill>
            <a:schemeClr val="tx1"/>
          </a:solidFill>
          <a:latin typeface="+mn-lt"/>
          <a:ea typeface="+mn-ea"/>
          <a:cs typeface="+mn-cs"/>
        </a:defRPr>
      </a:lvl7pPr>
      <a:lvl8pPr marL="1196950" algn="l" defTabSz="341986" rtl="0" eaLnBrk="1" latinLnBrk="0" hangingPunct="1">
        <a:defRPr sz="700" kern="1200">
          <a:solidFill>
            <a:schemeClr val="tx1"/>
          </a:solidFill>
          <a:latin typeface="+mn-lt"/>
          <a:ea typeface="+mn-ea"/>
          <a:cs typeface="+mn-cs"/>
        </a:defRPr>
      </a:lvl8pPr>
      <a:lvl9pPr marL="1367942" algn="l" defTabSz="341986" rtl="0" eaLnBrk="1" latinLnBrk="0" hangingPunct="1">
        <a:defRPr sz="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20000"/>
                <a:lumOff val="80000"/>
                <a:alpha val="5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82" y="274660"/>
            <a:ext cx="8915236" cy="1142858"/>
          </a:xfrm>
          <a:prstGeom prst="rect">
            <a:avLst/>
          </a:prstGeom>
        </p:spPr>
        <p:txBody>
          <a:bodyPr vert="horz" lIns="34199" tIns="17099" rIns="34199" bIns="17099"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82" y="1600342"/>
            <a:ext cx="8915236" cy="4525940"/>
          </a:xfrm>
          <a:prstGeom prst="rect">
            <a:avLst/>
          </a:prstGeom>
        </p:spPr>
        <p:txBody>
          <a:bodyPr vert="horz" lIns="34199" tIns="17099" rIns="34199" bIns="1709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82" y="6356299"/>
            <a:ext cx="2311509" cy="365222"/>
          </a:xfrm>
          <a:prstGeom prst="rect">
            <a:avLst/>
          </a:prstGeom>
        </p:spPr>
        <p:txBody>
          <a:bodyPr vert="horz" lIns="34199" tIns="17099" rIns="34199" bIns="17099" rtlCol="0" anchor="ctr"/>
          <a:lstStyle>
            <a:lvl1pPr algn="l">
              <a:defRPr sz="400">
                <a:solidFill>
                  <a:schemeClr val="tx1">
                    <a:tint val="75000"/>
                  </a:schemeClr>
                </a:solidFill>
              </a:defRPr>
            </a:lvl1pPr>
          </a:lstStyle>
          <a:p>
            <a:fld id="{7CB560CE-1DBF-423E-8A62-EDEF314ED562}" type="datetimeFigureOut">
              <a:rPr lang="en-GB" smtClean="0"/>
              <a:pPr/>
              <a:t>04/06/2020</a:t>
            </a:fld>
            <a:endParaRPr lang="en-GB" dirty="0"/>
          </a:p>
        </p:txBody>
      </p:sp>
      <p:sp>
        <p:nvSpPr>
          <p:cNvPr id="5" name="Footer Placeholder 4"/>
          <p:cNvSpPr>
            <a:spLocks noGrp="1"/>
          </p:cNvSpPr>
          <p:nvPr>
            <p:ph type="ftr" sz="quarter" idx="3"/>
          </p:nvPr>
        </p:nvSpPr>
        <p:spPr>
          <a:xfrm>
            <a:off x="3384155" y="6356299"/>
            <a:ext cx="3137691" cy="365222"/>
          </a:xfrm>
          <a:prstGeom prst="rect">
            <a:avLst/>
          </a:prstGeom>
        </p:spPr>
        <p:txBody>
          <a:bodyPr vert="horz" lIns="34199" tIns="17099" rIns="34199" bIns="17099" rtlCol="0" anchor="ctr"/>
          <a:lstStyle>
            <a:lvl1pPr algn="ctr">
              <a:defRPr sz="4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7099109" y="6356299"/>
            <a:ext cx="2311510" cy="365222"/>
          </a:xfrm>
          <a:prstGeom prst="rect">
            <a:avLst/>
          </a:prstGeom>
        </p:spPr>
        <p:txBody>
          <a:bodyPr vert="horz" lIns="34199" tIns="17099" rIns="34199" bIns="17099" rtlCol="0" anchor="ctr"/>
          <a:lstStyle>
            <a:lvl1pPr algn="r">
              <a:defRPr sz="400">
                <a:solidFill>
                  <a:schemeClr val="tx1">
                    <a:tint val="75000"/>
                  </a:schemeClr>
                </a:solidFill>
              </a:defRPr>
            </a:lvl1pPr>
          </a:lstStyle>
          <a:p>
            <a:fld id="{EE61D81F-643B-4EBA-84B2-FCBAA2F0AD0D}"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341986" rtl="0" eaLnBrk="1" latinLnBrk="0" hangingPunct="1">
        <a:spcBef>
          <a:spcPct val="0"/>
        </a:spcBef>
        <a:buNone/>
        <a:defRPr sz="1600" kern="1200">
          <a:solidFill>
            <a:schemeClr val="tx1"/>
          </a:solidFill>
          <a:latin typeface="+mj-lt"/>
          <a:ea typeface="+mj-ea"/>
          <a:cs typeface="+mj-cs"/>
        </a:defRPr>
      </a:lvl1pPr>
    </p:titleStyle>
    <p:bodyStyle>
      <a:lvl1pPr marL="128245" indent="-128245" algn="l" defTabSz="341986"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277863" indent="-106871" algn="l" defTabSz="341986" rtl="0" eaLnBrk="1" latinLnBrk="0" hangingPunct="1">
        <a:spcBef>
          <a:spcPct val="20000"/>
        </a:spcBef>
        <a:buFont typeface="Arial" pitchFamily="34" charset="0"/>
        <a:buChar char="–"/>
        <a:defRPr sz="1000" kern="1200">
          <a:solidFill>
            <a:schemeClr val="tx1"/>
          </a:solidFill>
          <a:latin typeface="+mn-lt"/>
          <a:ea typeface="+mn-ea"/>
          <a:cs typeface="+mn-cs"/>
        </a:defRPr>
      </a:lvl2pPr>
      <a:lvl3pPr marL="427482" indent="-85496" algn="l" defTabSz="341986" rtl="0" eaLnBrk="1" latinLnBrk="0" hangingPunct="1">
        <a:spcBef>
          <a:spcPct val="20000"/>
        </a:spcBef>
        <a:buFont typeface="Arial" pitchFamily="34" charset="0"/>
        <a:buChar char="•"/>
        <a:defRPr sz="900" kern="1200">
          <a:solidFill>
            <a:schemeClr val="tx1"/>
          </a:solidFill>
          <a:latin typeface="+mn-lt"/>
          <a:ea typeface="+mn-ea"/>
          <a:cs typeface="+mn-cs"/>
        </a:defRPr>
      </a:lvl3pPr>
      <a:lvl4pPr marL="598475"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4pPr>
      <a:lvl5pPr marL="769468"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5pPr>
      <a:lvl6pPr marL="940460"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6pPr>
      <a:lvl7pPr marL="1111453"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7pPr>
      <a:lvl8pPr marL="1282446"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8pPr>
      <a:lvl9pPr marL="1453439" indent="-85496" algn="l" defTabSz="341986" rtl="0" eaLnBrk="1" latinLnBrk="0" hangingPunct="1">
        <a:spcBef>
          <a:spcPct val="20000"/>
        </a:spcBef>
        <a:buFont typeface="Arial" pitchFamily="34" charset="0"/>
        <a:buChar char="•"/>
        <a:defRPr sz="700" kern="1200">
          <a:solidFill>
            <a:schemeClr val="tx1"/>
          </a:solidFill>
          <a:latin typeface="+mn-lt"/>
          <a:ea typeface="+mn-ea"/>
          <a:cs typeface="+mn-cs"/>
        </a:defRPr>
      </a:lvl9pPr>
    </p:bodyStyle>
    <p:otherStyle>
      <a:defPPr>
        <a:defRPr lang="en-US"/>
      </a:defPPr>
      <a:lvl1pPr marL="0" algn="l" defTabSz="341986" rtl="0" eaLnBrk="1" latinLnBrk="0" hangingPunct="1">
        <a:defRPr sz="700" kern="1200">
          <a:solidFill>
            <a:schemeClr val="tx1"/>
          </a:solidFill>
          <a:latin typeface="+mn-lt"/>
          <a:ea typeface="+mn-ea"/>
          <a:cs typeface="+mn-cs"/>
        </a:defRPr>
      </a:lvl1pPr>
      <a:lvl2pPr marL="170993" algn="l" defTabSz="341986" rtl="0" eaLnBrk="1" latinLnBrk="0" hangingPunct="1">
        <a:defRPr sz="700" kern="1200">
          <a:solidFill>
            <a:schemeClr val="tx1"/>
          </a:solidFill>
          <a:latin typeface="+mn-lt"/>
          <a:ea typeface="+mn-ea"/>
          <a:cs typeface="+mn-cs"/>
        </a:defRPr>
      </a:lvl2pPr>
      <a:lvl3pPr marL="341986" algn="l" defTabSz="341986" rtl="0" eaLnBrk="1" latinLnBrk="0" hangingPunct="1">
        <a:defRPr sz="700" kern="1200">
          <a:solidFill>
            <a:schemeClr val="tx1"/>
          </a:solidFill>
          <a:latin typeface="+mn-lt"/>
          <a:ea typeface="+mn-ea"/>
          <a:cs typeface="+mn-cs"/>
        </a:defRPr>
      </a:lvl3pPr>
      <a:lvl4pPr marL="512978" algn="l" defTabSz="341986" rtl="0" eaLnBrk="1" latinLnBrk="0" hangingPunct="1">
        <a:defRPr sz="700" kern="1200">
          <a:solidFill>
            <a:schemeClr val="tx1"/>
          </a:solidFill>
          <a:latin typeface="+mn-lt"/>
          <a:ea typeface="+mn-ea"/>
          <a:cs typeface="+mn-cs"/>
        </a:defRPr>
      </a:lvl4pPr>
      <a:lvl5pPr marL="683971" algn="l" defTabSz="341986" rtl="0" eaLnBrk="1" latinLnBrk="0" hangingPunct="1">
        <a:defRPr sz="700" kern="1200">
          <a:solidFill>
            <a:schemeClr val="tx1"/>
          </a:solidFill>
          <a:latin typeface="+mn-lt"/>
          <a:ea typeface="+mn-ea"/>
          <a:cs typeface="+mn-cs"/>
        </a:defRPr>
      </a:lvl5pPr>
      <a:lvl6pPr marL="854964" algn="l" defTabSz="341986" rtl="0" eaLnBrk="1" latinLnBrk="0" hangingPunct="1">
        <a:defRPr sz="700" kern="1200">
          <a:solidFill>
            <a:schemeClr val="tx1"/>
          </a:solidFill>
          <a:latin typeface="+mn-lt"/>
          <a:ea typeface="+mn-ea"/>
          <a:cs typeface="+mn-cs"/>
        </a:defRPr>
      </a:lvl6pPr>
      <a:lvl7pPr marL="1025957" algn="l" defTabSz="341986" rtl="0" eaLnBrk="1" latinLnBrk="0" hangingPunct="1">
        <a:defRPr sz="700" kern="1200">
          <a:solidFill>
            <a:schemeClr val="tx1"/>
          </a:solidFill>
          <a:latin typeface="+mn-lt"/>
          <a:ea typeface="+mn-ea"/>
          <a:cs typeface="+mn-cs"/>
        </a:defRPr>
      </a:lvl7pPr>
      <a:lvl8pPr marL="1196950" algn="l" defTabSz="341986" rtl="0" eaLnBrk="1" latinLnBrk="0" hangingPunct="1">
        <a:defRPr sz="700" kern="1200">
          <a:solidFill>
            <a:schemeClr val="tx1"/>
          </a:solidFill>
          <a:latin typeface="+mn-lt"/>
          <a:ea typeface="+mn-ea"/>
          <a:cs typeface="+mn-cs"/>
        </a:defRPr>
      </a:lvl8pPr>
      <a:lvl9pPr marL="1367942" algn="l" defTabSz="341986" rtl="0" eaLnBrk="1" latinLnBrk="0" hangingPunct="1">
        <a:defRPr sz="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clayton-hathway@brookes.ac.u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ilo.org/global/topics/forced-labour/lang--en/index.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hyperlink" Target="https://hospitalityinsights.ehl.edu/human-trafficking-hospitality-industry" TargetMode="External"/><Relationship Id="rId3" Type="http://schemas.openxmlformats.org/officeDocument/2006/relationships/image" Target="../media/image1.jpeg"/><Relationship Id="rId7" Type="http://schemas.openxmlformats.org/officeDocument/2006/relationships/hyperlink" Target="https://www.greenhotelier.org/know-how-guides/addressing-human-trafficking-in-the-hospitality-industry/"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www.brookes.ac.uk/microsites/combat-human-trafficking/the-toolkit/toolkit-material/?langtype=2057" TargetMode="External"/><Relationship Id="rId11" Type="http://schemas.openxmlformats.org/officeDocument/2006/relationships/hyperlink" Target="https://hospitalityinsights.ehl.edu/human-trafficking-hotel-industry" TargetMode="External"/><Relationship Id="rId5" Type="http://schemas.openxmlformats.org/officeDocument/2006/relationships/hyperlink" Target="https://www.brookes.ac.uk/microsites/combat-human-trafficking/" TargetMode="External"/><Relationship Id="rId10" Type="http://schemas.openxmlformats.org/officeDocument/2006/relationships/hyperlink" Target="https://www.hospitalitynet.org/opinion/4094248.html" TargetMode="External"/><Relationship Id="rId4" Type="http://schemas.openxmlformats.org/officeDocument/2006/relationships/hyperlink" Target="https://www.unodc.org/documents/data-and-analysis/glotip/2018/GLOTiP_2018_BOOK_web_small.pdf" TargetMode="External"/><Relationship Id="rId9" Type="http://schemas.openxmlformats.org/officeDocument/2006/relationships/hyperlink" Target="https://www.hospitalitynet.org/news/4098377.html"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www.hotelnewsnow.com/Articles/302715/Conveying-hotel-cleanliness-during-COVID-19-crisis?dm_t=0,0,0,0,0" TargetMode="External"/><Relationship Id="rId3" Type="http://schemas.openxmlformats.org/officeDocument/2006/relationships/image" Target="../media/image1.jpeg"/><Relationship Id="rId7" Type="http://schemas.openxmlformats.org/officeDocument/2006/relationships/hyperlink" Target="https://www.freedomunited.or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hyperlink" Target="https://www.humantraffickingfoundation.org/" TargetMode="External"/><Relationship Id="rId5" Type="http://schemas.openxmlformats.org/officeDocument/2006/relationships/hyperlink" Target="https://www.antislavery.org/" TargetMode="External"/><Relationship Id="rId10" Type="http://schemas.openxmlformats.org/officeDocument/2006/relationships/hyperlink" Target="https://www.business-humanrights.org/en/human-rights-guidance-tools-for-companies-during-covid-19" TargetMode="External"/><Relationship Id="rId4" Type="http://schemas.openxmlformats.org/officeDocument/2006/relationships/hyperlink" Target="https://www.stopthetraffik.org/" TargetMode="External"/><Relationship Id="rId9" Type="http://schemas.openxmlformats.org/officeDocument/2006/relationships/hyperlink" Target="https://www.business-humanrights.org/en/hospitality-sector-taking-range-of-steps-to-support-communities-during-covid-19-outbreak"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sp>
        <p:nvSpPr>
          <p:cNvPr id="50" name="TextBox 49"/>
          <p:cNvSpPr txBox="1"/>
          <p:nvPr/>
        </p:nvSpPr>
        <p:spPr>
          <a:xfrm>
            <a:off x="1007537" y="3284984"/>
            <a:ext cx="3585423" cy="3277820"/>
          </a:xfrm>
          <a:prstGeom prst="rect">
            <a:avLst/>
          </a:prstGeom>
          <a:noFill/>
        </p:spPr>
        <p:txBody>
          <a:bodyPr wrap="square" rtlCol="0">
            <a:spAutoFit/>
          </a:bodyPr>
          <a:lstStyle/>
          <a:p>
            <a:endParaRPr lang="en-GB" b="1" dirty="0" smtClean="0"/>
          </a:p>
          <a:p>
            <a:r>
              <a:rPr lang="en-GB" sz="1800" dirty="0" smtClean="0">
                <a:latin typeface="Arial Black" pitchFamily="34" charset="0"/>
              </a:rPr>
              <a:t>Dr Kate Clayton-Hathway</a:t>
            </a:r>
            <a:br>
              <a:rPr lang="en-GB" sz="1800" dirty="0" smtClean="0">
                <a:latin typeface="Arial Black" pitchFamily="34" charset="0"/>
              </a:rPr>
            </a:br>
            <a:r>
              <a:rPr lang="en-GB" sz="1600" dirty="0" smtClean="0">
                <a:latin typeface="Arial Black" pitchFamily="34" charset="0"/>
                <a:hlinkClick r:id="rId3"/>
              </a:rPr>
              <a:t>kclayton-hathway@brookes.ac.uk</a:t>
            </a:r>
            <a:r>
              <a:rPr lang="en-GB" sz="1600" dirty="0" smtClean="0">
                <a:latin typeface="Arial Black" pitchFamily="34" charset="0"/>
              </a:rPr>
              <a:t/>
            </a:r>
            <a:br>
              <a:rPr lang="en-GB" sz="1600" dirty="0" smtClean="0">
                <a:latin typeface="Arial Black" pitchFamily="34" charset="0"/>
              </a:rPr>
            </a:br>
            <a:endParaRPr lang="en-GB" sz="2400" dirty="0" smtClean="0">
              <a:latin typeface="Arial Black" pitchFamily="34" charset="0"/>
            </a:endParaRPr>
          </a:p>
          <a:p>
            <a:r>
              <a:rPr lang="en-GB" sz="1400" dirty="0" smtClean="0">
                <a:latin typeface="Arial Black" pitchFamily="34" charset="0"/>
              </a:rPr>
              <a:t>Oxford Brookes Business School (Centre for Diversity Policy Research and Practice)</a:t>
            </a:r>
          </a:p>
          <a:p>
            <a:endParaRPr lang="en-GB" sz="1800" dirty="0">
              <a:latin typeface="Arial Black" pitchFamily="34" charset="0"/>
            </a:endParaRPr>
          </a:p>
          <a:p>
            <a:r>
              <a:rPr lang="en-GB" sz="1800" b="1" dirty="0" smtClean="0"/>
              <a:t>EUROCHRIE Webinar</a:t>
            </a:r>
          </a:p>
          <a:p>
            <a:r>
              <a:rPr lang="en-GB" sz="1800" b="1" dirty="0" smtClean="0">
                <a:latin typeface="Arial Black" pitchFamily="34" charset="0"/>
              </a:rPr>
              <a:t>4</a:t>
            </a:r>
            <a:r>
              <a:rPr lang="en-GB" sz="1800" b="1" baseline="30000" dirty="0" smtClean="0">
                <a:latin typeface="Arial Black" pitchFamily="34" charset="0"/>
              </a:rPr>
              <a:t>th</a:t>
            </a:r>
            <a:r>
              <a:rPr lang="en-GB" sz="1800" b="1" dirty="0" smtClean="0">
                <a:latin typeface="Arial Black" pitchFamily="34" charset="0"/>
              </a:rPr>
              <a:t> June 2020</a:t>
            </a:r>
            <a:endParaRPr lang="en-GB" sz="1800" dirty="0">
              <a:latin typeface="Arial Black" pitchFamily="34" charset="0"/>
            </a:endParaRPr>
          </a:p>
          <a:p>
            <a:r>
              <a:rPr lang="en-GB" sz="1800" dirty="0" smtClean="0">
                <a:latin typeface="Arial Black" pitchFamily="34" charset="0"/>
              </a:rPr>
              <a:t> </a:t>
            </a:r>
            <a:endParaRPr lang="en-GB" sz="1800" dirty="0">
              <a:latin typeface="Arial Black" pitchFamily="34" charset="0"/>
            </a:endParaRPr>
          </a:p>
        </p:txBody>
      </p:sp>
      <p:pic>
        <p:nvPicPr>
          <p:cNvPr id="8" name="Picture 7" descr="brookes_logo_charcoal_rgb.jpg"/>
          <p:cNvPicPr>
            <a:picLocks noChangeAspect="1"/>
          </p:cNvPicPr>
          <p:nvPr/>
        </p:nvPicPr>
        <p:blipFill>
          <a:blip r:embed="rId4" cstate="print"/>
          <a:stretch>
            <a:fillRect/>
          </a:stretch>
        </p:blipFill>
        <p:spPr>
          <a:xfrm>
            <a:off x="7802364" y="302855"/>
            <a:ext cx="1513928" cy="575528"/>
          </a:xfrm>
          <a:prstGeom prst="rect">
            <a:avLst/>
          </a:prstGeom>
        </p:spPr>
      </p:pic>
      <p:sp>
        <p:nvSpPr>
          <p:cNvPr id="4" name="TextBox 3"/>
          <p:cNvSpPr txBox="1"/>
          <p:nvPr/>
        </p:nvSpPr>
        <p:spPr>
          <a:xfrm>
            <a:off x="776537" y="1124744"/>
            <a:ext cx="8280920" cy="1200329"/>
          </a:xfrm>
          <a:prstGeom prst="rect">
            <a:avLst/>
          </a:prstGeom>
          <a:solidFill>
            <a:schemeClr val="bg2"/>
          </a:solidFill>
        </p:spPr>
        <p:txBody>
          <a:bodyPr wrap="square" rtlCol="0">
            <a:spAutoFit/>
          </a:bodyPr>
          <a:lstStyle/>
          <a:p>
            <a:r>
              <a:rPr lang="en-GB" sz="3600" dirty="0" smtClean="0">
                <a:latin typeface="Arial Black" panose="020B0A04020102020204" pitchFamily="34" charset="0"/>
                <a:cs typeface="Arial" panose="020B0604020202020204" pitchFamily="34" charset="0"/>
              </a:rPr>
              <a:t>Combating </a:t>
            </a:r>
            <a:r>
              <a:rPr lang="en-GB" sz="3600" dirty="0">
                <a:latin typeface="Arial Black" panose="020B0A04020102020204" pitchFamily="34" charset="0"/>
                <a:cs typeface="Arial" panose="020B0604020202020204" pitchFamily="34" charset="0"/>
              </a:rPr>
              <a:t>human trafficking in the hospitality sector – </a:t>
            </a:r>
            <a:r>
              <a:rPr lang="en-GB" sz="3600" dirty="0" smtClean="0">
                <a:latin typeface="Arial Black" panose="020B0A04020102020204" pitchFamily="34" charset="0"/>
                <a:cs typeface="Arial" panose="020B0604020202020204" pitchFamily="34" charset="0"/>
              </a:rPr>
              <a:t>update</a:t>
            </a:r>
            <a:endParaRPr lang="en-GB" sz="3600" dirty="0">
              <a:latin typeface="Arial Black" panose="020B0A04020102020204" pitchFamily="34" charset="0"/>
              <a:cs typeface="Arial" panose="020B0604020202020204" pitchFamily="34"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2960" y="3266728"/>
            <a:ext cx="4914000" cy="3276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646331"/>
          </a:xfrm>
          <a:prstGeom prst="rect">
            <a:avLst/>
          </a:prstGeom>
          <a:noFill/>
        </p:spPr>
        <p:txBody>
          <a:bodyPr wrap="square" rtlCol="0">
            <a:spAutoFit/>
          </a:bodyPr>
          <a:lstStyle/>
          <a:p>
            <a:r>
              <a:rPr lang="en-GB" sz="3600" b="1" dirty="0" smtClean="0">
                <a:latin typeface="Arial Black" pitchFamily="34" charset="0"/>
              </a:rPr>
              <a:t>Agenda</a:t>
            </a:r>
            <a:endParaRPr lang="en-GB" sz="3600" b="1" dirty="0">
              <a:latin typeface="Arial Black" pitchFamily="34" charset="0"/>
            </a:endParaRPr>
          </a:p>
        </p:txBody>
      </p:sp>
      <p:sp>
        <p:nvSpPr>
          <p:cNvPr id="7" name="TextBox 6"/>
          <p:cNvSpPr txBox="1"/>
          <p:nvPr/>
        </p:nvSpPr>
        <p:spPr>
          <a:xfrm>
            <a:off x="661029" y="2393136"/>
            <a:ext cx="8943988" cy="3739485"/>
          </a:xfrm>
          <a:prstGeom prst="rect">
            <a:avLst/>
          </a:prstGeom>
          <a:noFill/>
        </p:spPr>
        <p:txBody>
          <a:bodyPr wrap="square" rtlCol="0">
            <a:spAutoFit/>
          </a:bodyPr>
          <a:lstStyle/>
          <a:p>
            <a:pPr marL="457200" indent="-457200">
              <a:spcBef>
                <a:spcPts val="600"/>
              </a:spcBef>
              <a:spcAft>
                <a:spcPts val="1200"/>
              </a:spcAft>
              <a:buFont typeface="Arial" panose="020B0604020202020204" pitchFamily="34" charset="0"/>
              <a:buChar char="•"/>
            </a:pPr>
            <a:r>
              <a:rPr lang="en-GB" sz="3200" dirty="0" smtClean="0">
                <a:latin typeface="Arial" pitchFamily="34" charset="0"/>
                <a:cs typeface="Arial" pitchFamily="34" charset="0"/>
              </a:rPr>
              <a:t>What are human trafficking and modern slavery?</a:t>
            </a:r>
          </a:p>
          <a:p>
            <a:pPr marL="457200" indent="-457200">
              <a:spcBef>
                <a:spcPts val="600"/>
              </a:spcBef>
              <a:spcAft>
                <a:spcPts val="1200"/>
              </a:spcAft>
              <a:buFont typeface="Arial" panose="020B0604020202020204" pitchFamily="34" charset="0"/>
              <a:buChar char="•"/>
            </a:pPr>
            <a:r>
              <a:rPr lang="en-GB" sz="3200" dirty="0" smtClean="0">
                <a:latin typeface="Arial" pitchFamily="34" charset="0"/>
                <a:cs typeface="Arial" pitchFamily="34" charset="0"/>
              </a:rPr>
              <a:t>Why is the hotel/hospitality sector at risk?</a:t>
            </a:r>
          </a:p>
          <a:p>
            <a:pPr marL="457200" indent="-457200">
              <a:spcBef>
                <a:spcPts val="600"/>
              </a:spcBef>
              <a:spcAft>
                <a:spcPts val="1200"/>
              </a:spcAft>
              <a:buFont typeface="Arial" panose="020B0604020202020204" pitchFamily="34" charset="0"/>
              <a:buChar char="•"/>
            </a:pPr>
            <a:r>
              <a:rPr lang="en-GB" sz="3200" dirty="0" smtClean="0">
                <a:latin typeface="Arial" pitchFamily="34" charset="0"/>
                <a:cs typeface="Arial" pitchFamily="34" charset="0"/>
              </a:rPr>
              <a:t>The COMBAT THB (trafficking human beings) project and toolkit</a:t>
            </a:r>
          </a:p>
          <a:p>
            <a:pPr marL="457200" indent="-457200">
              <a:spcBef>
                <a:spcPts val="600"/>
              </a:spcBef>
              <a:spcAft>
                <a:spcPts val="1200"/>
              </a:spcAft>
              <a:buFont typeface="Arial" panose="020B0604020202020204" pitchFamily="34" charset="0"/>
              <a:buChar char="•"/>
            </a:pPr>
            <a:r>
              <a:rPr lang="en-GB" sz="3200" dirty="0" smtClean="0">
                <a:latin typeface="Arial" pitchFamily="34" charset="0"/>
                <a:cs typeface="Arial" pitchFamily="34" charset="0"/>
              </a:rPr>
              <a:t>COVID-19: issues and responses</a:t>
            </a:r>
            <a:endParaRPr lang="en-GB" sz="3200" dirty="0">
              <a:latin typeface="Arial" pitchFamily="34" charset="0"/>
              <a:cs typeface="Arial"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7342" y="230216"/>
            <a:ext cx="5637675" cy="1836000"/>
          </a:xfrm>
          <a:prstGeom prst="rect">
            <a:avLst/>
          </a:prstGeom>
        </p:spPr>
      </p:pic>
    </p:spTree>
    <p:extLst>
      <p:ext uri="{BB962C8B-B14F-4D97-AF65-F5344CB8AC3E}">
        <p14:creationId xmlns:p14="http://schemas.microsoft.com/office/powerpoint/2010/main" val="237482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200329"/>
          </a:xfrm>
          <a:prstGeom prst="rect">
            <a:avLst/>
          </a:prstGeom>
          <a:noFill/>
        </p:spPr>
        <p:txBody>
          <a:bodyPr wrap="square" rtlCol="0">
            <a:spAutoFit/>
          </a:bodyPr>
          <a:lstStyle/>
          <a:p>
            <a:pPr>
              <a:spcBef>
                <a:spcPts val="600"/>
              </a:spcBef>
              <a:spcAft>
                <a:spcPts val="1200"/>
              </a:spcAft>
            </a:pPr>
            <a:r>
              <a:rPr lang="en-GB" sz="3600" b="1" dirty="0">
                <a:latin typeface="Arial" pitchFamily="34" charset="0"/>
                <a:cs typeface="Arial" pitchFamily="34" charset="0"/>
              </a:rPr>
              <a:t>What are human trafficking and modern slavery?</a:t>
            </a:r>
          </a:p>
        </p:txBody>
      </p:sp>
      <p:sp>
        <p:nvSpPr>
          <p:cNvPr id="7" name="TextBox 6"/>
          <p:cNvSpPr txBox="1"/>
          <p:nvPr/>
        </p:nvSpPr>
        <p:spPr>
          <a:xfrm>
            <a:off x="661029" y="2393136"/>
            <a:ext cx="8943988" cy="3339376"/>
          </a:xfrm>
          <a:prstGeom prst="rect">
            <a:avLst/>
          </a:prstGeom>
          <a:noFill/>
        </p:spPr>
        <p:txBody>
          <a:bodyPr wrap="square" rtlCol="0">
            <a:spAutoFit/>
          </a:bodyPr>
          <a:lstStyle/>
          <a:p>
            <a:endParaRPr lang="en-GB" dirty="0"/>
          </a:p>
          <a:p>
            <a:r>
              <a:rPr lang="en-GB" sz="2400" i="1" dirty="0" smtClean="0"/>
              <a:t>“</a:t>
            </a:r>
            <a:r>
              <a:rPr lang="en-GB" sz="2400" i="1" dirty="0"/>
              <a:t>The recruitment, </a:t>
            </a:r>
            <a:r>
              <a:rPr lang="en-GB" sz="2400" i="1" u="sng" dirty="0"/>
              <a:t>transportation</a:t>
            </a:r>
            <a:r>
              <a:rPr lang="en-GB" sz="2400" i="1" dirty="0"/>
              <a:t>, </a:t>
            </a:r>
            <a:r>
              <a:rPr lang="en-GB" sz="2400" i="1" u="sng" dirty="0"/>
              <a:t>transfer</a:t>
            </a:r>
            <a:r>
              <a:rPr lang="en-GB" sz="2400" i="1" dirty="0"/>
              <a:t>, harbouring or reception of persons, including the exchange or transfer of control over those persons, by means of the </a:t>
            </a:r>
            <a:r>
              <a:rPr lang="en-GB" sz="2400" i="1" u="sng" dirty="0"/>
              <a:t>threat</a:t>
            </a:r>
            <a:r>
              <a:rPr lang="en-GB" sz="2400" i="1" dirty="0"/>
              <a:t> or </a:t>
            </a:r>
            <a:r>
              <a:rPr lang="en-GB" sz="2400" i="1" u="sng" dirty="0"/>
              <a:t>use of force</a:t>
            </a:r>
            <a:r>
              <a:rPr lang="en-GB" sz="2400" i="1" dirty="0"/>
              <a:t> or other forms of </a:t>
            </a:r>
            <a:r>
              <a:rPr lang="en-GB" sz="2400" b="1" i="1" u="sng" dirty="0"/>
              <a:t>coercion</a:t>
            </a:r>
            <a:r>
              <a:rPr lang="en-GB" sz="2400" i="1" dirty="0"/>
              <a:t>, of abduction, of fraud, of deception, of the abuse of power or of a position of </a:t>
            </a:r>
            <a:r>
              <a:rPr lang="en-GB" sz="2400" b="1" i="1" dirty="0"/>
              <a:t>vulnerability </a:t>
            </a:r>
            <a:r>
              <a:rPr lang="en-GB" sz="2400" i="1" dirty="0"/>
              <a:t>or of the giving or receiving of payments or benefits to achieve the consent of a person having control over another person, for the purpose of </a:t>
            </a:r>
            <a:r>
              <a:rPr lang="en-GB" sz="2400" b="1" i="1" u="sng" dirty="0"/>
              <a:t>exploitation</a:t>
            </a:r>
            <a:r>
              <a:rPr lang="en-GB" sz="2400" i="1" dirty="0" smtClean="0"/>
              <a:t>”</a:t>
            </a:r>
            <a:r>
              <a:rPr lang="en-GB" sz="2400" dirty="0" smtClean="0"/>
              <a:t>.</a:t>
            </a:r>
          </a:p>
          <a:p>
            <a:endParaRPr lang="en-GB" sz="2400" dirty="0"/>
          </a:p>
        </p:txBody>
      </p:sp>
    </p:spTree>
    <p:extLst>
      <p:ext uri="{BB962C8B-B14F-4D97-AF65-F5344CB8AC3E}">
        <p14:creationId xmlns:p14="http://schemas.microsoft.com/office/powerpoint/2010/main" val="23550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200329"/>
          </a:xfrm>
          <a:prstGeom prst="rect">
            <a:avLst/>
          </a:prstGeom>
          <a:noFill/>
        </p:spPr>
        <p:txBody>
          <a:bodyPr wrap="square" rtlCol="0">
            <a:spAutoFit/>
          </a:bodyPr>
          <a:lstStyle/>
          <a:p>
            <a:pPr>
              <a:spcBef>
                <a:spcPts val="600"/>
              </a:spcBef>
              <a:spcAft>
                <a:spcPts val="1200"/>
              </a:spcAft>
            </a:pPr>
            <a:r>
              <a:rPr lang="en-GB" sz="3600" b="1" dirty="0">
                <a:latin typeface="Arial" pitchFamily="34" charset="0"/>
                <a:cs typeface="Arial" pitchFamily="34" charset="0"/>
              </a:rPr>
              <a:t>What are human trafficking and modern slavery?</a:t>
            </a:r>
          </a:p>
        </p:txBody>
      </p:sp>
      <p:sp>
        <p:nvSpPr>
          <p:cNvPr id="7" name="TextBox 6"/>
          <p:cNvSpPr txBox="1"/>
          <p:nvPr/>
        </p:nvSpPr>
        <p:spPr>
          <a:xfrm>
            <a:off x="661029" y="2393136"/>
            <a:ext cx="8943988" cy="4093428"/>
          </a:xfrm>
          <a:prstGeom prst="rect">
            <a:avLst/>
          </a:prstGeom>
          <a:noFill/>
        </p:spPr>
        <p:txBody>
          <a:bodyPr wrap="square" rtlCol="0">
            <a:spAutoFit/>
          </a:bodyPr>
          <a:lstStyle/>
          <a:p>
            <a:r>
              <a:rPr lang="en-GB" sz="2000" dirty="0" smtClean="0"/>
              <a:t>Exploitation includes:</a:t>
            </a:r>
          </a:p>
          <a:p>
            <a:endParaRPr lang="en-GB" sz="2000" dirty="0" smtClean="0"/>
          </a:p>
          <a:p>
            <a:r>
              <a:rPr lang="en-GB" sz="2000" dirty="0" smtClean="0"/>
              <a:t>• </a:t>
            </a:r>
            <a:r>
              <a:rPr lang="en-GB" sz="2000" dirty="0"/>
              <a:t>sexual exploitation</a:t>
            </a:r>
          </a:p>
          <a:p>
            <a:r>
              <a:rPr lang="en-GB" sz="2000" dirty="0"/>
              <a:t>• forced labour, including forced criminality</a:t>
            </a:r>
          </a:p>
          <a:p>
            <a:r>
              <a:rPr lang="en-GB" sz="2000" dirty="0"/>
              <a:t>• slavery or practices similar to slavery </a:t>
            </a:r>
          </a:p>
          <a:p>
            <a:r>
              <a:rPr lang="en-GB" sz="2000" dirty="0"/>
              <a:t>• servitude </a:t>
            </a:r>
          </a:p>
          <a:p>
            <a:r>
              <a:rPr lang="en-GB" sz="2000" dirty="0"/>
              <a:t>• removal of organs </a:t>
            </a:r>
          </a:p>
          <a:p>
            <a:r>
              <a:rPr lang="en-GB" sz="2000" dirty="0"/>
              <a:t>• forced begging</a:t>
            </a:r>
          </a:p>
          <a:p>
            <a:r>
              <a:rPr lang="en-GB" sz="2000" dirty="0"/>
              <a:t>• illegal adoption </a:t>
            </a:r>
          </a:p>
          <a:p>
            <a:r>
              <a:rPr lang="en-GB" sz="2000" dirty="0"/>
              <a:t>• forced marriage </a:t>
            </a:r>
            <a:endParaRPr lang="en-GB" sz="2000" dirty="0" smtClean="0"/>
          </a:p>
          <a:p>
            <a:endParaRPr lang="en-GB" sz="2000" dirty="0"/>
          </a:p>
          <a:p>
            <a:r>
              <a:rPr lang="en-GB" sz="2000" dirty="0"/>
              <a:t>T</a:t>
            </a:r>
            <a:r>
              <a:rPr lang="en-GB" sz="2000" dirty="0" smtClean="0"/>
              <a:t>he </a:t>
            </a:r>
            <a:r>
              <a:rPr lang="en-GB" sz="2000" dirty="0"/>
              <a:t>consent of a victim is irrelevant when means of exploitation can be found. In particular, when trafficking involves a </a:t>
            </a:r>
            <a:r>
              <a:rPr lang="en-GB" sz="2000" dirty="0" smtClean="0"/>
              <a:t>child</a:t>
            </a:r>
            <a:endParaRPr lang="en-GB" sz="2000" dirty="0"/>
          </a:p>
        </p:txBody>
      </p:sp>
    </p:spTree>
    <p:extLst>
      <p:ext uri="{BB962C8B-B14F-4D97-AF65-F5344CB8AC3E}">
        <p14:creationId xmlns:p14="http://schemas.microsoft.com/office/powerpoint/2010/main" val="126979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646331"/>
          </a:xfrm>
          <a:prstGeom prst="rect">
            <a:avLst/>
          </a:prstGeom>
          <a:noFill/>
        </p:spPr>
        <p:txBody>
          <a:bodyPr wrap="square" rtlCol="0">
            <a:spAutoFit/>
          </a:bodyPr>
          <a:lstStyle/>
          <a:p>
            <a:pPr>
              <a:spcBef>
                <a:spcPts val="600"/>
              </a:spcBef>
              <a:spcAft>
                <a:spcPts val="1200"/>
              </a:spcAft>
            </a:pPr>
            <a:r>
              <a:rPr lang="en-GB" sz="3600" b="1" dirty="0" smtClean="0">
                <a:latin typeface="Arial" pitchFamily="34" charset="0"/>
                <a:cs typeface="Arial" pitchFamily="34" charset="0"/>
              </a:rPr>
              <a:t>Facts and figures</a:t>
            </a:r>
            <a:endParaRPr lang="en-GB" sz="3600" b="1" dirty="0">
              <a:latin typeface="Arial" pitchFamily="34" charset="0"/>
              <a:cs typeface="Arial" pitchFamily="34" charset="0"/>
            </a:endParaRPr>
          </a:p>
        </p:txBody>
      </p:sp>
      <p:sp>
        <p:nvSpPr>
          <p:cNvPr id="7" name="TextBox 6"/>
          <p:cNvSpPr txBox="1"/>
          <p:nvPr/>
        </p:nvSpPr>
        <p:spPr>
          <a:xfrm>
            <a:off x="629411" y="1934956"/>
            <a:ext cx="8943988" cy="3785652"/>
          </a:xfrm>
          <a:prstGeom prst="rect">
            <a:avLst/>
          </a:prstGeom>
          <a:noFill/>
        </p:spPr>
        <p:txBody>
          <a:bodyPr wrap="square" rtlCol="0">
            <a:spAutoFit/>
          </a:bodyPr>
          <a:lstStyle/>
          <a:p>
            <a:pPr marL="342900" indent="-342900">
              <a:buFont typeface="Arial" panose="020B0604020202020204" pitchFamily="34" charset="0"/>
              <a:buChar char="•"/>
            </a:pPr>
            <a:r>
              <a:rPr lang="en-GB" sz="2000" dirty="0" smtClean="0"/>
              <a:t>Estimated</a:t>
            </a:r>
            <a:r>
              <a:rPr lang="en-GB" sz="2000" dirty="0"/>
              <a:t> 40.3 million people </a:t>
            </a:r>
            <a:r>
              <a:rPr lang="en-GB" sz="2000" dirty="0" smtClean="0"/>
              <a:t>in </a:t>
            </a:r>
            <a:r>
              <a:rPr lang="en-GB" sz="2000" dirty="0"/>
              <a:t>modern slavery, including 24.9 million in forced </a:t>
            </a:r>
            <a:r>
              <a:rPr lang="en-GB" sz="2000" dirty="0" smtClean="0"/>
              <a:t>labour.</a:t>
            </a:r>
            <a:endParaRPr lang="en-GB" sz="2000" dirty="0"/>
          </a:p>
          <a:p>
            <a:pPr marL="342900" indent="-342900">
              <a:buFont typeface="Arial" panose="020B0604020202020204" pitchFamily="34" charset="0"/>
              <a:buChar char="•"/>
            </a:pPr>
            <a:r>
              <a:rPr lang="en-GB" sz="2000" dirty="0" smtClean="0"/>
              <a:t>5.4 </a:t>
            </a:r>
            <a:r>
              <a:rPr lang="en-GB" sz="2000" dirty="0"/>
              <a:t>victims of modern slavery for every 1,000 people in the world.</a:t>
            </a:r>
          </a:p>
          <a:p>
            <a:pPr marL="342900" indent="-342900">
              <a:buFont typeface="Arial" panose="020B0604020202020204" pitchFamily="34" charset="0"/>
              <a:buChar char="•"/>
            </a:pPr>
            <a:r>
              <a:rPr lang="en-GB" sz="2000" dirty="0" smtClean="0"/>
              <a:t>16m exploited</a:t>
            </a:r>
            <a:r>
              <a:rPr lang="en-GB" sz="2000" dirty="0"/>
              <a:t> in the private sector such as domestic work, construction or agriculture; </a:t>
            </a:r>
            <a:r>
              <a:rPr lang="en-GB" sz="2000" dirty="0" smtClean="0"/>
              <a:t>4.8m persons</a:t>
            </a:r>
            <a:r>
              <a:rPr lang="en-GB" sz="2000" dirty="0"/>
              <a:t> in forced sexual exploitation, and </a:t>
            </a:r>
            <a:r>
              <a:rPr lang="en-GB" sz="2000" dirty="0" smtClean="0"/>
              <a:t>4m</a:t>
            </a:r>
            <a:r>
              <a:rPr lang="en-GB" sz="2000" dirty="0"/>
              <a:t> persons in forced labour imposed by state authorities.</a:t>
            </a:r>
          </a:p>
          <a:p>
            <a:pPr marL="342900" indent="-342900">
              <a:buFont typeface="Arial" panose="020B0604020202020204" pitchFamily="34" charset="0"/>
              <a:buChar char="•"/>
            </a:pPr>
            <a:r>
              <a:rPr lang="en-GB" sz="2000" dirty="0" smtClean="0"/>
              <a:t>Women </a:t>
            </a:r>
            <a:r>
              <a:rPr lang="en-GB" sz="2000" dirty="0"/>
              <a:t>and girls are disproportionately affected by forced labour, accounting for 99% of victims in the commercial sex industry, and 58% in other </a:t>
            </a:r>
            <a:r>
              <a:rPr lang="en-GB" sz="2000" dirty="0" smtClean="0"/>
              <a:t>sectors</a:t>
            </a:r>
          </a:p>
          <a:p>
            <a:pPr marL="342900" indent="-342900">
              <a:buFont typeface="Arial" panose="020B0604020202020204" pitchFamily="34" charset="0"/>
              <a:buChar char="•"/>
            </a:pPr>
            <a:r>
              <a:rPr lang="en-GB" sz="2000" dirty="0"/>
              <a:t>1 in 4 victims of modern slavery are children.</a:t>
            </a:r>
          </a:p>
          <a:p>
            <a:endParaRPr lang="en-GB" sz="2000" dirty="0"/>
          </a:p>
          <a:p>
            <a:r>
              <a:rPr lang="en-GB" sz="2000" dirty="0" smtClean="0"/>
              <a:t>(ILO, 2020, Forced labour, modern slavery and human trafficking, </a:t>
            </a:r>
            <a:r>
              <a:rPr lang="en-GB" sz="2000" dirty="0">
                <a:hlinkClick r:id="rId4"/>
              </a:rPr>
              <a:t>https://www.ilo.org/global/topics/forced-labour/lang--</a:t>
            </a:r>
            <a:r>
              <a:rPr lang="en-GB" sz="2000" dirty="0" smtClean="0">
                <a:hlinkClick r:id="rId4"/>
              </a:rPr>
              <a:t>en/index.htm</a:t>
            </a:r>
            <a:r>
              <a:rPr lang="en-GB" sz="2000" dirty="0" smtClean="0"/>
              <a:t>)</a:t>
            </a:r>
            <a:endParaRPr lang="en-GB" sz="2000" dirty="0"/>
          </a:p>
        </p:txBody>
      </p:sp>
    </p:spTree>
    <p:extLst>
      <p:ext uri="{BB962C8B-B14F-4D97-AF65-F5344CB8AC3E}">
        <p14:creationId xmlns:p14="http://schemas.microsoft.com/office/powerpoint/2010/main" val="42377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1051630" y="865887"/>
            <a:ext cx="7848872" cy="1985159"/>
          </a:xfrm>
          <a:prstGeom prst="rect">
            <a:avLst/>
          </a:prstGeom>
          <a:noFill/>
        </p:spPr>
        <p:txBody>
          <a:bodyPr wrap="square" rtlCol="0">
            <a:spAutoFit/>
          </a:bodyPr>
          <a:lstStyle/>
          <a:p>
            <a:pPr>
              <a:spcBef>
                <a:spcPts val="600"/>
              </a:spcBef>
              <a:spcAft>
                <a:spcPts val="1200"/>
              </a:spcAft>
            </a:pPr>
            <a:r>
              <a:rPr lang="en-GB" sz="3600" b="1" dirty="0" smtClean="0">
                <a:latin typeface="Arial" pitchFamily="34" charset="0"/>
                <a:cs typeface="Arial" pitchFamily="34" charset="0"/>
              </a:rPr>
              <a:t>Changes and trends in trafficking and modern slavery</a:t>
            </a:r>
          </a:p>
          <a:p>
            <a:pPr marL="457200" indent="-457200">
              <a:spcBef>
                <a:spcPts val="600"/>
              </a:spcBef>
              <a:spcAft>
                <a:spcPts val="1200"/>
              </a:spcAft>
              <a:buFont typeface="Arial" panose="020B0604020202020204" pitchFamily="34" charset="0"/>
              <a:buChar char="•"/>
            </a:pPr>
            <a:endParaRPr lang="en-GB" sz="3600" b="1" dirty="0">
              <a:latin typeface="Arial" pitchFamily="34" charset="0"/>
              <a:cs typeface="Arial"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0226" y="2448081"/>
            <a:ext cx="7395542" cy="3875662"/>
          </a:xfrm>
          <a:prstGeom prst="rect">
            <a:avLst/>
          </a:prstGeom>
        </p:spPr>
      </p:pic>
    </p:spTree>
    <p:extLst>
      <p:ext uri="{BB962C8B-B14F-4D97-AF65-F5344CB8AC3E}">
        <p14:creationId xmlns:p14="http://schemas.microsoft.com/office/powerpoint/2010/main" val="1537693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6" name="TextBox 5"/>
          <p:cNvSpPr txBox="1"/>
          <p:nvPr/>
        </p:nvSpPr>
        <p:spPr>
          <a:xfrm>
            <a:off x="1051630" y="865887"/>
            <a:ext cx="7848872" cy="1985159"/>
          </a:xfrm>
          <a:prstGeom prst="rect">
            <a:avLst/>
          </a:prstGeom>
          <a:noFill/>
        </p:spPr>
        <p:txBody>
          <a:bodyPr wrap="square" rtlCol="0">
            <a:spAutoFit/>
          </a:bodyPr>
          <a:lstStyle/>
          <a:p>
            <a:pPr>
              <a:spcBef>
                <a:spcPts val="600"/>
              </a:spcBef>
              <a:spcAft>
                <a:spcPts val="1200"/>
              </a:spcAft>
            </a:pPr>
            <a:r>
              <a:rPr lang="en-GB" sz="3600" b="1" dirty="0" smtClean="0">
                <a:latin typeface="Arial" pitchFamily="34" charset="0"/>
                <a:cs typeface="Arial" pitchFamily="34" charset="0"/>
              </a:rPr>
              <a:t>Changes and trends in trafficking and modern slavery</a:t>
            </a:r>
          </a:p>
          <a:p>
            <a:pPr marL="457200" indent="-457200">
              <a:spcBef>
                <a:spcPts val="600"/>
              </a:spcBef>
              <a:spcAft>
                <a:spcPts val="1200"/>
              </a:spcAft>
              <a:buFont typeface="Arial" panose="020B0604020202020204" pitchFamily="34" charset="0"/>
              <a:buChar char="•"/>
            </a:pPr>
            <a:endParaRPr lang="en-GB" sz="3600" b="1" dirty="0">
              <a:latin typeface="Arial" pitchFamily="34" charset="0"/>
              <a:cs typeface="Arial" pitchFamily="34" charset="0"/>
            </a:endParaRPr>
          </a:p>
        </p:txBody>
      </p:sp>
      <p:sp>
        <p:nvSpPr>
          <p:cNvPr id="4" name="TextBox 3"/>
          <p:cNvSpPr txBox="1"/>
          <p:nvPr/>
        </p:nvSpPr>
        <p:spPr>
          <a:xfrm>
            <a:off x="862884" y="2646974"/>
            <a:ext cx="4405426" cy="3170099"/>
          </a:xfrm>
          <a:prstGeom prst="rect">
            <a:avLst/>
          </a:prstGeom>
          <a:noFill/>
        </p:spPr>
        <p:txBody>
          <a:bodyPr wrap="square" rtlCol="0">
            <a:spAutoFit/>
          </a:bodyPr>
          <a:lstStyle/>
          <a:p>
            <a:pPr marL="342900" indent="-342900">
              <a:buFont typeface="Arial" panose="020B0604020202020204" pitchFamily="34" charset="0"/>
              <a:buChar char="•"/>
            </a:pPr>
            <a:r>
              <a:rPr lang="en-GB" sz="2000" dirty="0" smtClean="0"/>
              <a:t>Globally, countries are detecting and reporting more victims</a:t>
            </a:r>
          </a:p>
          <a:p>
            <a:pPr marL="342900" indent="-342900">
              <a:buFont typeface="Arial" panose="020B0604020202020204" pitchFamily="34" charset="0"/>
              <a:buChar char="•"/>
            </a:pPr>
            <a:r>
              <a:rPr lang="en-GB" sz="2000" dirty="0" smtClean="0"/>
              <a:t>More </a:t>
            </a:r>
            <a:r>
              <a:rPr lang="en-GB" sz="2000" dirty="0"/>
              <a:t>trafficking of domestic </a:t>
            </a:r>
            <a:r>
              <a:rPr lang="en-GB" sz="2000" dirty="0" smtClean="0"/>
              <a:t>victims</a:t>
            </a:r>
          </a:p>
          <a:p>
            <a:pPr marL="342900" indent="-342900">
              <a:buFont typeface="Arial" panose="020B0604020202020204" pitchFamily="34" charset="0"/>
              <a:buChar char="•"/>
            </a:pPr>
            <a:r>
              <a:rPr lang="en-GB" sz="2000" dirty="0" smtClean="0"/>
              <a:t>Richest </a:t>
            </a:r>
            <a:r>
              <a:rPr lang="en-GB" sz="2000" dirty="0"/>
              <a:t>countries </a:t>
            </a:r>
            <a:r>
              <a:rPr lang="en-GB" sz="2000" dirty="0" smtClean="0"/>
              <a:t>are destinations </a:t>
            </a:r>
            <a:r>
              <a:rPr lang="en-GB" sz="2000" dirty="0"/>
              <a:t>for long-distance </a:t>
            </a:r>
            <a:r>
              <a:rPr lang="en-GB" sz="2000" dirty="0" smtClean="0"/>
              <a:t>flows</a:t>
            </a:r>
          </a:p>
          <a:p>
            <a:pPr marL="342900" indent="-342900">
              <a:buFont typeface="Arial" panose="020B0604020202020204" pitchFamily="34" charset="0"/>
              <a:buChar char="•"/>
            </a:pPr>
            <a:r>
              <a:rPr lang="en-GB" sz="2000" dirty="0" smtClean="0"/>
              <a:t>Mainly women and girls are targeted</a:t>
            </a:r>
          </a:p>
          <a:p>
            <a:pPr marL="342900" indent="-342900">
              <a:buFont typeface="Arial" panose="020B0604020202020204" pitchFamily="34" charset="0"/>
              <a:buChar char="•"/>
            </a:pPr>
            <a:r>
              <a:rPr lang="en-GB" sz="2000" dirty="0"/>
              <a:t>Trafficking for sexual </a:t>
            </a:r>
            <a:r>
              <a:rPr lang="en-GB" sz="2000" dirty="0" smtClean="0"/>
              <a:t>exploitation the </a:t>
            </a:r>
            <a:r>
              <a:rPr lang="en-GB" sz="2000" dirty="0"/>
              <a:t>most </a:t>
            </a:r>
            <a:r>
              <a:rPr lang="en-GB" sz="2000" dirty="0" smtClean="0"/>
              <a:t>detected form (not across all regions)</a:t>
            </a:r>
          </a:p>
          <a:p>
            <a:pPr marL="342900" indent="-342900">
              <a:buFont typeface="Arial" panose="020B0604020202020204" pitchFamily="34" charset="0"/>
              <a:buChar char="•"/>
            </a:pPr>
            <a:r>
              <a:rPr lang="en-GB" sz="2000" dirty="0" smtClean="0"/>
              <a:t>Can be driven by armed conflicts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1091" y="2851046"/>
            <a:ext cx="3549465" cy="2915991"/>
          </a:xfrm>
          <a:prstGeom prst="rect">
            <a:avLst/>
          </a:prstGeom>
        </p:spPr>
      </p:pic>
    </p:spTree>
    <p:extLst>
      <p:ext uri="{BB962C8B-B14F-4D97-AF65-F5344CB8AC3E}">
        <p14:creationId xmlns:p14="http://schemas.microsoft.com/office/powerpoint/2010/main" val="2341793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1051630" y="865887"/>
            <a:ext cx="7848872" cy="1985159"/>
          </a:xfrm>
          <a:prstGeom prst="rect">
            <a:avLst/>
          </a:prstGeom>
          <a:noFill/>
        </p:spPr>
        <p:txBody>
          <a:bodyPr wrap="square" rtlCol="0">
            <a:spAutoFit/>
          </a:bodyPr>
          <a:lstStyle/>
          <a:p>
            <a:pPr>
              <a:spcBef>
                <a:spcPts val="600"/>
              </a:spcBef>
              <a:spcAft>
                <a:spcPts val="1200"/>
              </a:spcAft>
            </a:pPr>
            <a:r>
              <a:rPr lang="en-GB" sz="3600" b="1" dirty="0" smtClean="0">
                <a:latin typeface="Arial" pitchFamily="34" charset="0"/>
                <a:cs typeface="Arial" pitchFamily="34" charset="0"/>
              </a:rPr>
              <a:t>Changes and trends in trafficking and modern slavery</a:t>
            </a:r>
          </a:p>
          <a:p>
            <a:pPr marL="457200" indent="-457200">
              <a:spcBef>
                <a:spcPts val="600"/>
              </a:spcBef>
              <a:spcAft>
                <a:spcPts val="1200"/>
              </a:spcAft>
              <a:buFont typeface="Arial" panose="020B0604020202020204" pitchFamily="34" charset="0"/>
              <a:buChar char="•"/>
            </a:pPr>
            <a:endParaRPr lang="en-GB" sz="3600" b="1" dirty="0">
              <a:latin typeface="Arial" pitchFamily="34" charset="0"/>
              <a:cs typeface="Arial"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4648" y="2393136"/>
            <a:ext cx="5832648" cy="3844176"/>
          </a:xfrm>
          <a:prstGeom prst="rect">
            <a:avLst/>
          </a:prstGeom>
        </p:spPr>
      </p:pic>
    </p:spTree>
    <p:extLst>
      <p:ext uri="{BB962C8B-B14F-4D97-AF65-F5344CB8AC3E}">
        <p14:creationId xmlns:p14="http://schemas.microsoft.com/office/powerpoint/2010/main" val="1819771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752" y="228600"/>
            <a:ext cx="8534400" cy="824136"/>
          </a:xfrm>
        </p:spPr>
        <p:txBody>
          <a:bodyPr>
            <a:normAutofit fontScale="90000"/>
          </a:bodyPr>
          <a:lstStyle/>
          <a:p>
            <a:r>
              <a:rPr lang="en-GB" b="1" dirty="0"/>
              <a:t>Human trafficking training </a:t>
            </a:r>
            <a:br>
              <a:rPr lang="en-GB" b="1" dirty="0"/>
            </a:br>
            <a:r>
              <a:rPr lang="en-GB" b="1" dirty="0"/>
              <a:t>for management level stakeholders</a:t>
            </a:r>
          </a:p>
        </p:txBody>
      </p:sp>
      <p:sp>
        <p:nvSpPr>
          <p:cNvPr id="3" name="Content Placeholder 2"/>
          <p:cNvSpPr>
            <a:spLocks noGrp="1"/>
          </p:cNvSpPr>
          <p:nvPr>
            <p:ph sz="quarter" idx="1"/>
          </p:nvPr>
        </p:nvSpPr>
        <p:spPr/>
        <p:txBody>
          <a:bodyPr/>
          <a:lstStyle/>
          <a:p>
            <a:pPr marL="0" indent="0">
              <a:buNone/>
            </a:pPr>
            <a:r>
              <a:rPr lang="en-GB" b="1" dirty="0"/>
              <a:t>Why is the hotel industry vulnerable to THB?</a:t>
            </a:r>
          </a:p>
          <a:p>
            <a:r>
              <a:rPr lang="en-GB" dirty="0"/>
              <a:t>Strategic </a:t>
            </a:r>
          </a:p>
          <a:p>
            <a:r>
              <a:rPr lang="en-GB" dirty="0"/>
              <a:t>Organisational Culture</a:t>
            </a:r>
          </a:p>
          <a:p>
            <a:r>
              <a:rPr lang="en-GB" dirty="0"/>
              <a:t>Technological</a:t>
            </a:r>
          </a:p>
          <a:p>
            <a:r>
              <a:rPr lang="en-GB" dirty="0"/>
              <a:t>Operational</a:t>
            </a:r>
          </a:p>
          <a:p>
            <a:r>
              <a:rPr lang="en-GB" dirty="0"/>
              <a:t>Employment Practices</a:t>
            </a:r>
          </a:p>
          <a:p>
            <a:r>
              <a:rPr lang="en-GB" dirty="0"/>
              <a:t>Outsourcing Strategies </a:t>
            </a:r>
          </a:p>
          <a:p>
            <a:endParaRPr lang="en-GB" dirty="0"/>
          </a:p>
        </p:txBody>
      </p:sp>
    </p:spTree>
    <p:extLst>
      <p:ext uri="{BB962C8B-B14F-4D97-AF65-F5344CB8AC3E}">
        <p14:creationId xmlns:p14="http://schemas.microsoft.com/office/powerpoint/2010/main" val="375959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646331"/>
          </a:xfrm>
          <a:prstGeom prst="rect">
            <a:avLst/>
          </a:prstGeom>
          <a:noFill/>
        </p:spPr>
        <p:txBody>
          <a:bodyPr wrap="square" rtlCol="0">
            <a:spAutoFit/>
          </a:bodyPr>
          <a:lstStyle/>
          <a:p>
            <a:pPr>
              <a:spcBef>
                <a:spcPts val="600"/>
              </a:spcBef>
              <a:spcAft>
                <a:spcPts val="1200"/>
              </a:spcAft>
            </a:pPr>
            <a:r>
              <a:rPr lang="en-GB" sz="3600" b="1" dirty="0" smtClean="0">
                <a:latin typeface="Arial" pitchFamily="34" charset="0"/>
                <a:cs typeface="Arial" pitchFamily="34" charset="0"/>
              </a:rPr>
              <a:t>What is the case for action?</a:t>
            </a:r>
            <a:endParaRPr lang="en-GB" sz="3600" b="1" dirty="0">
              <a:latin typeface="Arial" pitchFamily="34" charset="0"/>
              <a:cs typeface="Arial" pitchFamily="34" charset="0"/>
            </a:endParaRPr>
          </a:p>
        </p:txBody>
      </p:sp>
      <p:sp>
        <p:nvSpPr>
          <p:cNvPr id="7" name="TextBox 6"/>
          <p:cNvSpPr txBox="1"/>
          <p:nvPr/>
        </p:nvSpPr>
        <p:spPr>
          <a:xfrm>
            <a:off x="676003" y="1875773"/>
            <a:ext cx="8943988" cy="4524315"/>
          </a:xfrm>
          <a:prstGeom prst="rect">
            <a:avLst/>
          </a:prstGeom>
          <a:noFill/>
        </p:spPr>
        <p:txBody>
          <a:bodyPr wrap="square" rtlCol="0">
            <a:spAutoFit/>
          </a:bodyPr>
          <a:lstStyle/>
          <a:p>
            <a:pPr marL="342900" indent="-342900" fontAlgn="base">
              <a:buFont typeface="Arial" panose="020B0604020202020204" pitchFamily="34" charset="0"/>
              <a:buChar char="•"/>
            </a:pPr>
            <a:r>
              <a:rPr lang="en-GB" sz="3600" dirty="0" smtClean="0"/>
              <a:t>Reputational</a:t>
            </a:r>
          </a:p>
          <a:p>
            <a:pPr marL="342900" indent="-342900" fontAlgn="base">
              <a:buFont typeface="Arial" panose="020B0604020202020204" pitchFamily="34" charset="0"/>
              <a:buChar char="•"/>
            </a:pPr>
            <a:r>
              <a:rPr lang="en-GB" sz="3600" dirty="0"/>
              <a:t>Enhance staff morale and operational efficiency</a:t>
            </a:r>
          </a:p>
          <a:p>
            <a:pPr marL="342900" indent="-342900" fontAlgn="base">
              <a:buFont typeface="Arial" panose="020B0604020202020204" pitchFamily="34" charset="0"/>
              <a:buChar char="•"/>
            </a:pPr>
            <a:r>
              <a:rPr lang="en-GB" sz="3600" dirty="0"/>
              <a:t>Opportunity to build brand and corporate identity</a:t>
            </a:r>
          </a:p>
          <a:p>
            <a:pPr marL="342900" indent="-342900" fontAlgn="base">
              <a:buFont typeface="Arial" panose="020B0604020202020204" pitchFamily="34" charset="0"/>
              <a:buChar char="•"/>
            </a:pPr>
            <a:r>
              <a:rPr lang="en-GB" sz="3600" dirty="0"/>
              <a:t>Legal requirements for disclosure, etc</a:t>
            </a:r>
          </a:p>
          <a:p>
            <a:pPr marL="342900" indent="-342900" fontAlgn="base">
              <a:buFont typeface="Arial" panose="020B0604020202020204" pitchFamily="34" charset="0"/>
              <a:buChar char="•"/>
            </a:pPr>
            <a:r>
              <a:rPr lang="en-GB" sz="3600" dirty="0" smtClean="0"/>
              <a:t>Investor groups’ increasing interest</a:t>
            </a:r>
          </a:p>
          <a:p>
            <a:pPr marL="342900" indent="-342900" fontAlgn="base">
              <a:buFont typeface="Arial" panose="020B0604020202020204" pitchFamily="34" charset="0"/>
              <a:buChar char="•"/>
            </a:pPr>
            <a:r>
              <a:rPr lang="en-GB" sz="3600" dirty="0" smtClean="0"/>
              <a:t>Moral obligation</a:t>
            </a:r>
          </a:p>
        </p:txBody>
      </p:sp>
    </p:spTree>
    <p:extLst>
      <p:ext uri="{BB962C8B-B14F-4D97-AF65-F5344CB8AC3E}">
        <p14:creationId xmlns:p14="http://schemas.microsoft.com/office/powerpoint/2010/main" val="254853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077218"/>
          </a:xfrm>
          <a:prstGeom prst="rect">
            <a:avLst/>
          </a:prstGeom>
          <a:noFill/>
        </p:spPr>
        <p:txBody>
          <a:bodyPr wrap="square" rtlCol="0">
            <a:spAutoFit/>
          </a:bodyPr>
          <a:lstStyle/>
          <a:p>
            <a:r>
              <a:rPr lang="en-GB" sz="3200" b="1" dirty="0">
                <a:latin typeface="Arial Black" pitchFamily="34" charset="0"/>
              </a:rPr>
              <a:t>COMBAT HUMAN TRAFFICKING EU </a:t>
            </a:r>
            <a:r>
              <a:rPr lang="en-GB" sz="3200" b="1" dirty="0" smtClean="0">
                <a:latin typeface="Arial Black" pitchFamily="34" charset="0"/>
              </a:rPr>
              <a:t>Project – core goals and aims</a:t>
            </a:r>
            <a:endParaRPr lang="en-GB" sz="3200" b="1" dirty="0">
              <a:latin typeface="Arial Black" pitchFamily="34"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3432" y="2374044"/>
            <a:ext cx="2861656" cy="4032000"/>
          </a:xfrm>
          <a:prstGeom prst="rect">
            <a:avLst/>
          </a:prstGeom>
          <a:ln>
            <a:solidFill>
              <a:schemeClr val="tx1"/>
            </a:solidFill>
          </a:ln>
        </p:spPr>
      </p:pic>
      <p:sp>
        <p:nvSpPr>
          <p:cNvPr id="2" name="TextBox 1"/>
          <p:cNvSpPr txBox="1"/>
          <p:nvPr/>
        </p:nvSpPr>
        <p:spPr>
          <a:xfrm>
            <a:off x="488504" y="2879417"/>
            <a:ext cx="5184576" cy="3662541"/>
          </a:xfrm>
          <a:prstGeom prst="rect">
            <a:avLst/>
          </a:prstGeom>
          <a:noFill/>
        </p:spPr>
        <p:txBody>
          <a:bodyPr wrap="square" rtlCol="0">
            <a:spAutoFit/>
          </a:bodyPr>
          <a:lstStyle/>
          <a:p>
            <a:pPr marL="571500" indent="-571500">
              <a:buFont typeface="Arial" panose="020B0604020202020204" pitchFamily="34" charset="0"/>
              <a:buChar char="•"/>
            </a:pPr>
            <a:r>
              <a:rPr lang="en-GB" sz="2800" dirty="0" smtClean="0"/>
              <a:t>Comprehensive training kit</a:t>
            </a:r>
          </a:p>
          <a:p>
            <a:pPr marL="571500" indent="-571500">
              <a:buFont typeface="Arial" panose="020B0604020202020204" pitchFamily="34" charset="0"/>
              <a:buChar char="•"/>
            </a:pPr>
            <a:r>
              <a:rPr lang="en-GB" sz="2800" dirty="0" smtClean="0"/>
              <a:t>Support </a:t>
            </a:r>
            <a:r>
              <a:rPr lang="en-GB" sz="2800" dirty="0"/>
              <a:t>structures to </a:t>
            </a:r>
            <a:r>
              <a:rPr lang="en-GB" sz="2800" dirty="0" smtClean="0"/>
              <a:t>actively engage </a:t>
            </a:r>
            <a:r>
              <a:rPr lang="en-GB" sz="2800" dirty="0"/>
              <a:t>all </a:t>
            </a:r>
            <a:r>
              <a:rPr lang="en-GB" sz="2800" dirty="0" smtClean="0"/>
              <a:t>levels</a:t>
            </a:r>
          </a:p>
          <a:p>
            <a:pPr marL="571500" indent="-571500">
              <a:buFont typeface="Arial" panose="020B0604020202020204" pitchFamily="34" charset="0"/>
              <a:buChar char="•"/>
            </a:pPr>
            <a:r>
              <a:rPr lang="en-GB" sz="2800" dirty="0" smtClean="0"/>
              <a:t>Robust models</a:t>
            </a:r>
          </a:p>
          <a:p>
            <a:pPr marL="571500" indent="-571500">
              <a:buFont typeface="Arial" panose="020B0604020202020204" pitchFamily="34" charset="0"/>
              <a:buChar char="•"/>
            </a:pPr>
            <a:r>
              <a:rPr lang="en-GB" sz="2800" dirty="0" smtClean="0"/>
              <a:t>Sustain organisational environment</a:t>
            </a:r>
          </a:p>
          <a:p>
            <a:pPr marL="571500" indent="-571500">
              <a:buFont typeface="Arial" panose="020B0604020202020204" pitchFamily="34" charset="0"/>
              <a:buChar char="•"/>
            </a:pPr>
            <a:r>
              <a:rPr lang="en-GB" sz="2800" dirty="0" smtClean="0"/>
              <a:t>Better support victims</a:t>
            </a:r>
          </a:p>
          <a:p>
            <a:pPr marL="571500" indent="-571500">
              <a:buFont typeface="Arial" panose="020B0604020202020204" pitchFamily="34" charset="0"/>
              <a:buChar char="•"/>
            </a:pPr>
            <a:endParaRPr lang="en-GB" sz="3600" dirty="0" smtClean="0"/>
          </a:p>
        </p:txBody>
      </p:sp>
    </p:spTree>
    <p:extLst>
      <p:ext uri="{BB962C8B-B14F-4D97-AF65-F5344CB8AC3E}">
        <p14:creationId xmlns:p14="http://schemas.microsoft.com/office/powerpoint/2010/main" val="2706248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1818146" y="349220"/>
            <a:ext cx="7848872" cy="1323439"/>
          </a:xfrm>
          <a:prstGeom prst="rect">
            <a:avLst/>
          </a:prstGeom>
          <a:noFill/>
        </p:spPr>
        <p:txBody>
          <a:bodyPr wrap="square" rtlCol="0">
            <a:spAutoFit/>
          </a:bodyPr>
          <a:lstStyle/>
          <a:p>
            <a:r>
              <a:rPr lang="en-GB" sz="4000" b="1" dirty="0" smtClean="0">
                <a:latin typeface="Arial Black" pitchFamily="34" charset="0"/>
              </a:rPr>
              <a:t>COMBAT HUMAN TRAFFICKING EU Project</a:t>
            </a:r>
            <a:endParaRPr lang="en-GB" sz="4000" b="1" dirty="0">
              <a:latin typeface="Arial Black" pitchFamily="34"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848" y="2140675"/>
            <a:ext cx="6475740" cy="4320000"/>
          </a:xfrm>
          <a:prstGeom prst="rect">
            <a:avLst/>
          </a:prstGeom>
        </p:spPr>
      </p:pic>
    </p:spTree>
    <p:extLst>
      <p:ext uri="{BB962C8B-B14F-4D97-AF65-F5344CB8AC3E}">
        <p14:creationId xmlns:p14="http://schemas.microsoft.com/office/powerpoint/2010/main" val="21969162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707886"/>
          </a:xfrm>
          <a:prstGeom prst="rect">
            <a:avLst/>
          </a:prstGeom>
          <a:noFill/>
        </p:spPr>
        <p:txBody>
          <a:bodyPr wrap="square" rtlCol="0">
            <a:spAutoFit/>
          </a:bodyPr>
          <a:lstStyle/>
          <a:p>
            <a:r>
              <a:rPr lang="en-GB" sz="4000" b="1" dirty="0">
                <a:latin typeface="Arial Black" pitchFamily="34" charset="0"/>
              </a:rPr>
              <a:t>COMBAT </a:t>
            </a:r>
            <a:r>
              <a:rPr lang="en-GB" sz="4000" b="1" dirty="0" smtClean="0">
                <a:latin typeface="Arial Black" pitchFamily="34" charset="0"/>
              </a:rPr>
              <a:t>THB – the toolkit</a:t>
            </a:r>
            <a:endParaRPr lang="en-GB" sz="4000" b="1" dirty="0">
              <a:latin typeface="Arial Black" pitchFamily="34" charset="0"/>
            </a:endParaRPr>
          </a:p>
        </p:txBody>
      </p:sp>
      <p:sp>
        <p:nvSpPr>
          <p:cNvPr id="7" name="TextBox 6"/>
          <p:cNvSpPr txBox="1"/>
          <p:nvPr/>
        </p:nvSpPr>
        <p:spPr>
          <a:xfrm>
            <a:off x="676002" y="2066216"/>
            <a:ext cx="8956937" cy="4985980"/>
          </a:xfrm>
          <a:prstGeom prst="rect">
            <a:avLst/>
          </a:prstGeom>
          <a:noFill/>
        </p:spPr>
        <p:txBody>
          <a:bodyPr wrap="square" rtlCol="0">
            <a:spAutoFit/>
          </a:bodyPr>
          <a:lstStyle/>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Reference guides for hotel staff, senior managers and boards (with accompanying slides)</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A trainer’s manual</a:t>
            </a:r>
          </a:p>
          <a:p>
            <a:pPr marL="457200" indent="-457200">
              <a:spcBef>
                <a:spcPts val="600"/>
              </a:spcBef>
              <a:spcAft>
                <a:spcPts val="1200"/>
              </a:spcAft>
              <a:buFont typeface="Arial" panose="020B0604020202020204" pitchFamily="34" charset="0"/>
              <a:buChar char="•"/>
            </a:pPr>
            <a:r>
              <a:rPr lang="en-GB" sz="2800" dirty="0">
                <a:latin typeface="Arial" pitchFamily="34" charset="0"/>
                <a:cs typeface="Arial" pitchFamily="34" charset="0"/>
              </a:rPr>
              <a:t>7 case studies</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A set of ‘10-minute trainers’</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‘Aide memoires’</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Example posters</a:t>
            </a:r>
          </a:p>
          <a:p>
            <a:pPr marL="457200" indent="-457200">
              <a:spcBef>
                <a:spcPts val="600"/>
              </a:spcBef>
              <a:spcAft>
                <a:spcPts val="1200"/>
              </a:spcAft>
              <a:buFont typeface="Arial" panose="020B0604020202020204" pitchFamily="34" charset="0"/>
              <a:buChar char="•"/>
            </a:pPr>
            <a:endParaRPr lang="en-GB" sz="3200" dirty="0" smtClean="0">
              <a:latin typeface="Arial" pitchFamily="34" charset="0"/>
              <a:cs typeface="Arial" pitchFamily="34" charset="0"/>
            </a:endParaRPr>
          </a:p>
        </p:txBody>
      </p:sp>
    </p:spTree>
    <p:extLst>
      <p:ext uri="{BB962C8B-B14F-4D97-AF65-F5344CB8AC3E}">
        <p14:creationId xmlns:p14="http://schemas.microsoft.com/office/powerpoint/2010/main" val="41725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752" y="228600"/>
            <a:ext cx="8534400" cy="896144"/>
          </a:xfrm>
        </p:spPr>
        <p:txBody>
          <a:bodyPr>
            <a:normAutofit fontScale="90000"/>
          </a:bodyPr>
          <a:lstStyle/>
          <a:p>
            <a:r>
              <a:rPr lang="en-GB" b="1" dirty="0"/>
              <a:t>Human trafficking training </a:t>
            </a:r>
            <a:br>
              <a:rPr lang="en-GB" b="1" dirty="0"/>
            </a:br>
            <a:r>
              <a:rPr lang="en-GB" b="1" dirty="0"/>
              <a:t>for management level stakeholders</a:t>
            </a:r>
          </a:p>
        </p:txBody>
      </p:sp>
      <p:sp>
        <p:nvSpPr>
          <p:cNvPr id="3" name="Content Placeholder 2"/>
          <p:cNvSpPr>
            <a:spLocks noGrp="1"/>
          </p:cNvSpPr>
          <p:nvPr>
            <p:ph sz="quarter" idx="1"/>
          </p:nvPr>
        </p:nvSpPr>
        <p:spPr>
          <a:xfrm>
            <a:off x="495300" y="1340768"/>
            <a:ext cx="8915400" cy="5040559"/>
          </a:xfrm>
        </p:spPr>
        <p:txBody>
          <a:bodyPr>
            <a:normAutofit/>
          </a:bodyPr>
          <a:lstStyle/>
          <a:p>
            <a:pPr marL="0" indent="0">
              <a:buNone/>
            </a:pPr>
            <a:r>
              <a:rPr lang="en-GB" b="1" dirty="0"/>
              <a:t>Three lines of </a:t>
            </a:r>
            <a:r>
              <a:rPr lang="en-GB" b="1" dirty="0" smtClean="0"/>
              <a:t>defence</a:t>
            </a:r>
          </a:p>
          <a:p>
            <a:pPr marL="0" indent="0">
              <a:buNone/>
            </a:pPr>
            <a:endParaRPr lang="en-GB" b="1" dirty="0"/>
          </a:p>
          <a:p>
            <a:endParaRPr lang="en-GB" dirty="0"/>
          </a:p>
        </p:txBody>
      </p:sp>
      <p:pic>
        <p:nvPicPr>
          <p:cNvPr id="4" name="Picture 3" descr="https://www.barnett-waddingham.co.uk/media/cmsplugin_image/images/3_lines_of_defence.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4568" y="2132856"/>
            <a:ext cx="7776864" cy="4248472"/>
          </a:xfrm>
          <a:prstGeom prst="rect">
            <a:avLst/>
          </a:prstGeom>
          <a:noFill/>
          <a:ln>
            <a:noFill/>
          </a:ln>
        </p:spPr>
      </p:pic>
    </p:spTree>
    <p:extLst>
      <p:ext uri="{BB962C8B-B14F-4D97-AF65-F5344CB8AC3E}">
        <p14:creationId xmlns:p14="http://schemas.microsoft.com/office/powerpoint/2010/main" val="34806544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Why it is important to communicate about </a:t>
            </a:r>
            <a:r>
              <a:rPr lang="en-GB" b="1" dirty="0" smtClean="0"/>
              <a:t>THB?</a:t>
            </a:r>
            <a:endParaRPr lang="en-GB" b="1" dirty="0"/>
          </a:p>
        </p:txBody>
      </p:sp>
      <p:sp>
        <p:nvSpPr>
          <p:cNvPr id="3" name="Content Placeholder 2"/>
          <p:cNvSpPr>
            <a:spLocks noGrp="1"/>
          </p:cNvSpPr>
          <p:nvPr>
            <p:ph sz="quarter" idx="1"/>
          </p:nvPr>
        </p:nvSpPr>
        <p:spPr/>
        <p:txBody>
          <a:bodyPr>
            <a:normAutofit lnSpcReduction="10000"/>
          </a:bodyPr>
          <a:lstStyle/>
          <a:p>
            <a:r>
              <a:rPr lang="en-GB" dirty="0"/>
              <a:t>An enhanced level of awareness of front- and back-of-the-house THB risks amongst all </a:t>
            </a:r>
            <a:r>
              <a:rPr lang="en-GB" dirty="0" smtClean="0"/>
              <a:t>employees</a:t>
            </a:r>
            <a:endParaRPr lang="en-GB" dirty="0"/>
          </a:p>
          <a:p>
            <a:r>
              <a:rPr lang="en-GB" dirty="0"/>
              <a:t>Sensitivity to these risks across the organisation with effective monitoring and reporting of possible signals (red flags)</a:t>
            </a:r>
          </a:p>
          <a:p>
            <a:r>
              <a:rPr lang="en-GB" dirty="0"/>
              <a:t>The ability of operational management to invoke the relevant </a:t>
            </a:r>
            <a:r>
              <a:rPr lang="en-GB" dirty="0" smtClean="0"/>
              <a:t>procedures</a:t>
            </a:r>
            <a:r>
              <a:rPr lang="en-GB" dirty="0"/>
              <a:t>, when appropriate</a:t>
            </a:r>
          </a:p>
          <a:p>
            <a:endParaRPr lang="en-GB" dirty="0"/>
          </a:p>
          <a:p>
            <a:endParaRPr lang="en-GB" dirty="0"/>
          </a:p>
        </p:txBody>
      </p:sp>
    </p:spTree>
    <p:extLst>
      <p:ext uri="{BB962C8B-B14F-4D97-AF65-F5344CB8AC3E}">
        <p14:creationId xmlns:p14="http://schemas.microsoft.com/office/powerpoint/2010/main" val="81055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752" y="228600"/>
            <a:ext cx="8534400" cy="896144"/>
          </a:xfrm>
        </p:spPr>
        <p:txBody>
          <a:bodyPr>
            <a:normAutofit fontScale="90000"/>
          </a:bodyPr>
          <a:lstStyle/>
          <a:p>
            <a:r>
              <a:rPr lang="en-GB" b="1" dirty="0"/>
              <a:t>Human trafficking training </a:t>
            </a:r>
            <a:br>
              <a:rPr lang="en-GB" b="1" dirty="0"/>
            </a:br>
            <a:r>
              <a:rPr lang="en-GB" b="1" dirty="0"/>
              <a:t>for management level stakeholders</a:t>
            </a:r>
          </a:p>
        </p:txBody>
      </p:sp>
      <p:sp>
        <p:nvSpPr>
          <p:cNvPr id="3" name="Content Placeholder 2"/>
          <p:cNvSpPr>
            <a:spLocks noGrp="1"/>
          </p:cNvSpPr>
          <p:nvPr>
            <p:ph sz="quarter" idx="1"/>
          </p:nvPr>
        </p:nvSpPr>
        <p:spPr>
          <a:xfrm>
            <a:off x="495300" y="1340769"/>
            <a:ext cx="8915400" cy="4785396"/>
          </a:xfrm>
        </p:spPr>
        <p:txBody>
          <a:bodyPr>
            <a:normAutofit/>
          </a:bodyPr>
          <a:lstStyle/>
          <a:p>
            <a:pPr marL="0" indent="0">
              <a:buNone/>
            </a:pPr>
            <a:r>
              <a:rPr lang="en-GB" sz="2000" dirty="0"/>
              <a:t>A </a:t>
            </a:r>
            <a:r>
              <a:rPr lang="en-GB" sz="2000" dirty="0" smtClean="0"/>
              <a:t>useful </a:t>
            </a:r>
            <a:r>
              <a:rPr lang="en-GB" sz="2000" dirty="0"/>
              <a:t>step </a:t>
            </a:r>
            <a:r>
              <a:rPr lang="en-GB" sz="2000" dirty="0" smtClean="0"/>
              <a:t>to </a:t>
            </a:r>
            <a:r>
              <a:rPr lang="en-GB" sz="2000" dirty="0"/>
              <a:t>identify possible vulnerabilities is to look at where THB interfaces with the hotel front- and back-of-the house and the possible journeys of trafficked victims within a hotel.</a:t>
            </a:r>
          </a:p>
          <a:p>
            <a:endParaRPr lang="en-GB" sz="2000" dirty="0"/>
          </a:p>
        </p:txBody>
      </p:sp>
      <p:pic>
        <p:nvPicPr>
          <p:cNvPr id="5" name="Content Placeholder 3"/>
          <p:cNvPicPr>
            <a:picLocks/>
          </p:cNvPicPr>
          <p:nvPr/>
        </p:nvPicPr>
        <p:blipFill>
          <a:blip r:embed="rId3" cstate="print"/>
          <a:stretch>
            <a:fillRect/>
          </a:stretch>
        </p:blipFill>
        <p:spPr>
          <a:xfrm>
            <a:off x="1853608" y="2514574"/>
            <a:ext cx="6192688" cy="3816424"/>
          </a:xfrm>
          <a:prstGeom prst="rect">
            <a:avLst/>
          </a:prstGeom>
        </p:spPr>
      </p:pic>
    </p:spTree>
    <p:extLst>
      <p:ext uri="{BB962C8B-B14F-4D97-AF65-F5344CB8AC3E}">
        <p14:creationId xmlns:p14="http://schemas.microsoft.com/office/powerpoint/2010/main" val="1455761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646331"/>
          </a:xfrm>
          <a:prstGeom prst="rect">
            <a:avLst/>
          </a:prstGeom>
          <a:noFill/>
        </p:spPr>
        <p:txBody>
          <a:bodyPr wrap="square" rtlCol="0">
            <a:spAutoFit/>
          </a:bodyPr>
          <a:lstStyle/>
          <a:p>
            <a:r>
              <a:rPr lang="en-GB" sz="3600" b="1" dirty="0" smtClean="0">
                <a:latin typeface="Arial Black" pitchFamily="34" charset="0"/>
              </a:rPr>
              <a:t>The toolkit – </a:t>
            </a:r>
            <a:r>
              <a:rPr lang="en-GB" sz="3600" b="1" dirty="0">
                <a:latin typeface="Arial" pitchFamily="34" charset="0"/>
                <a:cs typeface="Arial" pitchFamily="34" charset="0"/>
              </a:rPr>
              <a:t>7 case </a:t>
            </a:r>
            <a:r>
              <a:rPr lang="en-GB" sz="3600" b="1" dirty="0" smtClean="0">
                <a:latin typeface="Arial" pitchFamily="34" charset="0"/>
                <a:cs typeface="Arial" pitchFamily="34" charset="0"/>
              </a:rPr>
              <a:t>studies</a:t>
            </a:r>
            <a:endParaRPr lang="en-GB" sz="3600" b="1" dirty="0">
              <a:latin typeface="Arial" pitchFamily="34" charset="0"/>
              <a:cs typeface="Arial"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224" y="1709803"/>
            <a:ext cx="8059440" cy="4504497"/>
          </a:xfrm>
          <a:prstGeom prst="rect">
            <a:avLst/>
          </a:prstGeom>
        </p:spPr>
      </p:pic>
    </p:spTree>
    <p:extLst>
      <p:ext uri="{BB962C8B-B14F-4D97-AF65-F5344CB8AC3E}">
        <p14:creationId xmlns:p14="http://schemas.microsoft.com/office/powerpoint/2010/main" val="18909379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of </a:t>
            </a:r>
            <a:r>
              <a:rPr lang="en-GB" b="1" dirty="0" smtClean="0"/>
              <a:t>Luka</a:t>
            </a:r>
            <a:endParaRPr lang="en-GB" sz="1600" b="1" dirty="0"/>
          </a:p>
        </p:txBody>
      </p:sp>
      <p:sp>
        <p:nvSpPr>
          <p:cNvPr id="3" name="Content Placeholder 2"/>
          <p:cNvSpPr>
            <a:spLocks noGrp="1"/>
          </p:cNvSpPr>
          <p:nvPr>
            <p:ph sz="quarter" idx="1"/>
          </p:nvPr>
        </p:nvSpPr>
        <p:spPr/>
        <p:txBody>
          <a:bodyPr>
            <a:normAutofit fontScale="55000" lnSpcReduction="20000"/>
          </a:bodyPr>
          <a:lstStyle/>
          <a:p>
            <a:pPr marL="0" indent="0">
              <a:buNone/>
            </a:pPr>
            <a:r>
              <a:rPr lang="en-GB" b="1" dirty="0"/>
              <a:t>Luka’s Story: </a:t>
            </a:r>
          </a:p>
          <a:p>
            <a:pPr marL="0" indent="0">
              <a:buNone/>
            </a:pPr>
            <a:r>
              <a:rPr lang="en-GB" dirty="0"/>
              <a:t>I was 19 when first heard of the opportunity to come to the UK to work in the agricultural sector. I already had lots of experience of working on my family’s farm in Lithuania. I had been brought up from a very early age to help out in looking after the livestock on the farm; mainly cattle and sheep. I thought that working abroad would enable me to send some money back to me parents, they were struggling to make ends meet on the farm, and I could save up to have my own farm one day. </a:t>
            </a:r>
          </a:p>
          <a:p>
            <a:pPr marL="0" indent="0">
              <a:buNone/>
            </a:pPr>
            <a:r>
              <a:rPr lang="en-GB" dirty="0"/>
              <a:t>I spoke to a friend of mine who said that an agency in Vilnius could secure me a job in return for paying them a percentage fee out of my wages.  I applied and was told to turn up in the capital city in two days’ time to be provided with a work visa and plane ticket. What an adventure! I was astonished, therefore, to find myself joining 30 other men one cold morning in October on a rickety bus that would take us eventually to the North of England. It was a long journey, but we finally arrived at a very large egg farm. This is where things went downhill! This farm in Northumberland was not the only place where all 30 of us worked. We were driven literally around the whole of the UK, changing location sometimes after a few days, sometimes after a few weeks. We worked back-to-back eight-hour shifts for days and days at a time. </a:t>
            </a:r>
          </a:p>
          <a:p>
            <a:pPr marL="0" indent="0" algn="r">
              <a:buNone/>
            </a:pPr>
            <a:r>
              <a:rPr lang="en-GB" sz="2400" dirty="0"/>
              <a:t>(continued…)</a:t>
            </a:r>
            <a:endParaRPr lang="en-GB" dirty="0"/>
          </a:p>
          <a:p>
            <a:pPr algn="r"/>
            <a:endParaRPr lang="en-GB" dirty="0"/>
          </a:p>
        </p:txBody>
      </p:sp>
    </p:spTree>
    <p:extLst>
      <p:ext uri="{BB962C8B-B14F-4D97-AF65-F5344CB8AC3E}">
        <p14:creationId xmlns:p14="http://schemas.microsoft.com/office/powerpoint/2010/main" val="3325385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Case of </a:t>
            </a:r>
            <a:r>
              <a:rPr lang="en-GB" b="1" dirty="0" smtClean="0"/>
              <a:t>Luka</a:t>
            </a:r>
            <a:endParaRPr lang="en-GB" sz="1600" b="1" dirty="0"/>
          </a:p>
        </p:txBody>
      </p:sp>
      <p:sp>
        <p:nvSpPr>
          <p:cNvPr id="3" name="Content Placeholder 2"/>
          <p:cNvSpPr>
            <a:spLocks noGrp="1"/>
          </p:cNvSpPr>
          <p:nvPr>
            <p:ph sz="quarter" idx="1"/>
          </p:nvPr>
        </p:nvSpPr>
        <p:spPr/>
        <p:txBody>
          <a:bodyPr>
            <a:normAutofit fontScale="62500" lnSpcReduction="20000"/>
          </a:bodyPr>
          <a:lstStyle/>
          <a:p>
            <a:pPr marL="0" indent="0">
              <a:buNone/>
            </a:pPr>
            <a:r>
              <a:rPr lang="en-GB" dirty="0"/>
              <a:t>Working as egg catchers, the conditions were often dangerous. I thought I would be working alongside nice farming folk like my parents but instead we were assaulted and abused by the Lithuanian supervisors.</a:t>
            </a:r>
          </a:p>
          <a:p>
            <a:pPr marL="0" indent="0">
              <a:buNone/>
            </a:pPr>
            <a:r>
              <a:rPr lang="en-GB" dirty="0"/>
              <a:t>These were not nice people; they often didn’t let us sleep or take toilet breaks and repeatedly withheld payment from us. I say ‘payment’ but really we got a pittance and were often told that if we didn’t continue to work our families would suffer back home. They kept our passports and said that the majority of our wages were going back to the agency to pay for our passage over to the UK and the opportunity of work. Some opportunity, it was torture! They even used fighting dogs to intimidate us and to get us to stay in the horrible farm outbuildings when not working where the mattresses on the floor were riddled with bedbugs. We were sometimes given nothing to eat so we had to pilfer eggs and were forced to eat them raw.</a:t>
            </a:r>
          </a:p>
          <a:p>
            <a:pPr marL="0" indent="0">
              <a:buNone/>
            </a:pPr>
            <a:r>
              <a:rPr lang="en-GB" dirty="0"/>
              <a:t>Just think how surprised I was when one day I found out that the company we worked for supplied the free-range eggs, at a low cost, we were collecting to fast-food chains and major supermarket chains.</a:t>
            </a:r>
          </a:p>
          <a:p>
            <a:endParaRPr lang="en-GB" dirty="0"/>
          </a:p>
          <a:p>
            <a:endParaRPr lang="en-GB" dirty="0"/>
          </a:p>
        </p:txBody>
      </p:sp>
    </p:spTree>
    <p:extLst>
      <p:ext uri="{BB962C8B-B14F-4D97-AF65-F5344CB8AC3E}">
        <p14:creationId xmlns:p14="http://schemas.microsoft.com/office/powerpoint/2010/main" val="28706255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
            </a:r>
            <a:br>
              <a:rPr lang="en-GB" b="1" dirty="0"/>
            </a:br>
            <a:r>
              <a:rPr lang="en-GB" b="1" dirty="0"/>
              <a:t>How to act with victim if you face him/her</a:t>
            </a:r>
            <a:r>
              <a:rPr lang="en-GB" b="1" dirty="0" smtClean="0"/>
              <a:t>?</a:t>
            </a:r>
            <a:br>
              <a:rPr lang="en-GB" b="1" dirty="0" smtClean="0"/>
            </a:br>
            <a:endParaRPr lang="en-GB" b="1" dirty="0"/>
          </a:p>
        </p:txBody>
      </p:sp>
      <p:sp>
        <p:nvSpPr>
          <p:cNvPr id="3" name="Content Placeholder 2"/>
          <p:cNvSpPr>
            <a:spLocks noGrp="1"/>
          </p:cNvSpPr>
          <p:nvPr>
            <p:ph sz="quarter" idx="1"/>
          </p:nvPr>
        </p:nvSpPr>
        <p:spPr/>
        <p:txBody>
          <a:bodyPr>
            <a:normAutofit fontScale="70000" lnSpcReduction="20000"/>
          </a:bodyPr>
          <a:lstStyle/>
          <a:p>
            <a:r>
              <a:rPr lang="en-GB" dirty="0"/>
              <a:t>Advice and guidance to help to develop appropriate organisational policies </a:t>
            </a:r>
          </a:p>
          <a:p>
            <a:r>
              <a:rPr lang="en-GB" dirty="0"/>
              <a:t>Staff training and updates on anti-trafficking legislation, prevention and awareness campaigns </a:t>
            </a:r>
          </a:p>
          <a:p>
            <a:r>
              <a:rPr lang="en-GB" dirty="0"/>
              <a:t>Support and guidance when a trafficking incident occurs</a:t>
            </a:r>
          </a:p>
          <a:p>
            <a:r>
              <a:rPr lang="en-GB" dirty="0"/>
              <a:t>Emotional and psychological support for victims, which can make a tremendous difference</a:t>
            </a:r>
          </a:p>
          <a:p>
            <a:r>
              <a:rPr lang="en-GB" dirty="0"/>
              <a:t>Interpreters to help victims overcome language barriers</a:t>
            </a:r>
          </a:p>
          <a:p>
            <a:r>
              <a:rPr lang="en-GB" dirty="0"/>
              <a:t>Access to food and clothing for victims</a:t>
            </a:r>
          </a:p>
          <a:p>
            <a:r>
              <a:rPr lang="en-GB" dirty="0"/>
              <a:t>Advice for victims on rebuilding their lives; e.g. on immigration laws,  accommodation, personal finance, access to healthcare, language lessons and employment </a:t>
            </a:r>
          </a:p>
          <a:p>
            <a:r>
              <a:rPr lang="en-GB" dirty="0"/>
              <a:t>See and contact: NGO’s in operation!</a:t>
            </a:r>
          </a:p>
          <a:p>
            <a:endParaRPr lang="en-GB" dirty="0"/>
          </a:p>
        </p:txBody>
      </p:sp>
    </p:spTree>
    <p:extLst>
      <p:ext uri="{BB962C8B-B14F-4D97-AF65-F5344CB8AC3E}">
        <p14:creationId xmlns:p14="http://schemas.microsoft.com/office/powerpoint/2010/main" val="34427378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954107"/>
          </a:xfrm>
          <a:prstGeom prst="rect">
            <a:avLst/>
          </a:prstGeom>
          <a:noFill/>
        </p:spPr>
        <p:txBody>
          <a:bodyPr wrap="square" rtlCol="0">
            <a:spAutoFit/>
          </a:bodyPr>
          <a:lstStyle/>
          <a:p>
            <a:r>
              <a:rPr lang="en-GB" sz="2800" b="1" dirty="0" smtClean="0">
                <a:latin typeface="Arial Black" pitchFamily="34" charset="0"/>
              </a:rPr>
              <a:t>The toolkit – </a:t>
            </a:r>
            <a:r>
              <a:rPr lang="en-GB" sz="2800" b="1" dirty="0" smtClean="0">
                <a:latin typeface="Arial" pitchFamily="34" charset="0"/>
                <a:cs typeface="Arial" pitchFamily="34" charset="0"/>
              </a:rPr>
              <a:t>trainer manual and ‘</a:t>
            </a:r>
            <a:r>
              <a:rPr lang="en-GB" sz="2800" b="1" dirty="0">
                <a:latin typeface="Arial" pitchFamily="34" charset="0"/>
                <a:cs typeface="Arial" pitchFamily="34" charset="0"/>
              </a:rPr>
              <a:t>10-minute trainers</a:t>
            </a:r>
            <a:r>
              <a:rPr lang="en-GB" sz="2800" b="1" dirty="0" smtClean="0">
                <a:latin typeface="Arial" pitchFamily="34" charset="0"/>
                <a:cs typeface="Arial" pitchFamily="34" charset="0"/>
              </a:rPr>
              <a:t>’ and ‘aide memoires’</a:t>
            </a:r>
            <a:endParaRPr lang="en-GB" sz="2800" b="1" dirty="0">
              <a:latin typeface="Arial" pitchFamily="34" charset="0"/>
              <a:cs typeface="Arial"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520" y="2186096"/>
            <a:ext cx="7401272" cy="4175788"/>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6298" y="1952742"/>
            <a:ext cx="3514832" cy="2406483"/>
          </a:xfrm>
          <a:prstGeom prst="rect">
            <a:avLst/>
          </a:prstGeom>
        </p:spPr>
      </p:pic>
    </p:spTree>
    <p:extLst>
      <p:ext uri="{BB962C8B-B14F-4D97-AF65-F5344CB8AC3E}">
        <p14:creationId xmlns:p14="http://schemas.microsoft.com/office/powerpoint/2010/main" val="11041240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646331"/>
          </a:xfrm>
          <a:prstGeom prst="rect">
            <a:avLst/>
          </a:prstGeom>
          <a:noFill/>
        </p:spPr>
        <p:txBody>
          <a:bodyPr wrap="square" rtlCol="0">
            <a:spAutoFit/>
          </a:bodyPr>
          <a:lstStyle/>
          <a:p>
            <a:r>
              <a:rPr lang="en-GB" sz="3600" b="1" dirty="0" smtClean="0">
                <a:latin typeface="Arial Black" pitchFamily="34" charset="0"/>
              </a:rPr>
              <a:t>The toolkit – </a:t>
            </a:r>
            <a:r>
              <a:rPr lang="en-GB" sz="3600" b="1" dirty="0" smtClean="0">
                <a:latin typeface="Arial" pitchFamily="34" charset="0"/>
                <a:cs typeface="Arial" pitchFamily="34" charset="0"/>
              </a:rPr>
              <a:t>example posters</a:t>
            </a:r>
            <a:endParaRPr lang="en-GB" sz="3600" b="1" dirty="0">
              <a:latin typeface="Arial" pitchFamily="34" charset="0"/>
              <a:cs typeface="Arial" pitchFamily="34" charset="0"/>
            </a:endParaRPr>
          </a:p>
        </p:txBody>
      </p:sp>
      <p:sp>
        <p:nvSpPr>
          <p:cNvPr id="7" name="TextBox 6"/>
          <p:cNvSpPr txBox="1"/>
          <p:nvPr/>
        </p:nvSpPr>
        <p:spPr>
          <a:xfrm>
            <a:off x="1570193" y="6997594"/>
            <a:ext cx="3960440" cy="384721"/>
          </a:xfrm>
          <a:prstGeom prst="rect">
            <a:avLst/>
          </a:prstGeom>
          <a:noFill/>
        </p:spPr>
        <p:txBody>
          <a:bodyPr wrap="square" rtlCol="0">
            <a:spAutoFit/>
          </a:bodyPr>
          <a:lstStyle/>
          <a:p>
            <a:endParaRPr lang="en-GB" dirty="0"/>
          </a:p>
        </p:txBody>
      </p:sp>
      <p:pic>
        <p:nvPicPr>
          <p:cNvPr id="1026" name="Picture 2" descr="https://www.brookes.ac.uk/assets/0/1425/2051/2147490253/2147491535/2147496784/2147496788/a83c22e2-16f9-4f86-bc36-8c780f65688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520" y="2066216"/>
            <a:ext cx="3982984" cy="24510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brookes.ac.uk/assets/0/1425/2051/2147490253/2147491535/2147496784/2147496788/1c3bc756-a68b-4df0-9a63-e8552244838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1152" y="1943157"/>
            <a:ext cx="3048908" cy="43142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brookes.ac.uk/assets/0/1425/2051/2147490253/2147491535/2147496784/2147496788/f6aba00c-6583-49af-bc22-b2f868eb78f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4688" y="3263015"/>
            <a:ext cx="4459929" cy="3322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5002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323439"/>
          </a:xfrm>
          <a:prstGeom prst="rect">
            <a:avLst/>
          </a:prstGeom>
          <a:noFill/>
        </p:spPr>
        <p:txBody>
          <a:bodyPr wrap="square" rtlCol="0">
            <a:spAutoFit/>
          </a:bodyPr>
          <a:lstStyle/>
          <a:p>
            <a:r>
              <a:rPr lang="en-GB" sz="4000" b="1" dirty="0">
                <a:latin typeface="Arial Black" pitchFamily="34" charset="0"/>
              </a:rPr>
              <a:t>COMBAT </a:t>
            </a:r>
            <a:r>
              <a:rPr lang="en-GB" sz="4000" b="1" dirty="0" smtClean="0">
                <a:latin typeface="Arial Black" pitchFamily="34" charset="0"/>
              </a:rPr>
              <a:t>THB – impact and follow-on work</a:t>
            </a:r>
            <a:endParaRPr lang="en-GB" sz="4000" b="1" dirty="0">
              <a:latin typeface="Arial Black" pitchFamily="34" charset="0"/>
            </a:endParaRPr>
          </a:p>
        </p:txBody>
      </p:sp>
      <p:sp>
        <p:nvSpPr>
          <p:cNvPr id="7" name="TextBox 6"/>
          <p:cNvSpPr txBox="1"/>
          <p:nvPr/>
        </p:nvSpPr>
        <p:spPr>
          <a:xfrm>
            <a:off x="676003" y="2620265"/>
            <a:ext cx="8943988" cy="4985980"/>
          </a:xfrm>
          <a:prstGeom prst="rect">
            <a:avLst/>
          </a:prstGeom>
          <a:noFill/>
        </p:spPr>
        <p:txBody>
          <a:bodyPr wrap="square" rtlCol="0">
            <a:spAutoFit/>
          </a:bodyPr>
          <a:lstStyle/>
          <a:p>
            <a:pPr marL="457200" indent="-457200">
              <a:buFont typeface="Arial" panose="020B0604020202020204" pitchFamily="34" charset="0"/>
              <a:buChar char="•"/>
            </a:pPr>
            <a:r>
              <a:rPr lang="en-GB" sz="1800" dirty="0" smtClean="0">
                <a:latin typeface="Arial" panose="020B0604020202020204" pitchFamily="34" charset="0"/>
                <a:cs typeface="Arial" pitchFamily="34" charset="0"/>
              </a:rPr>
              <a:t>Toolkit officially endorsed by the Institute of Hospitality</a:t>
            </a:r>
          </a:p>
          <a:p>
            <a:pPr marL="457200" indent="-457200">
              <a:buFont typeface="Arial" panose="020B0604020202020204" pitchFamily="34" charset="0"/>
              <a:buChar char="•"/>
            </a:pPr>
            <a:r>
              <a:rPr lang="en-GB" sz="1800" dirty="0">
                <a:latin typeface="Arial" panose="020B0604020202020204" pitchFamily="34" charset="0"/>
                <a:cs typeface="Arial" panose="020B0604020202020204" pitchFamily="34" charset="0"/>
              </a:rPr>
              <a:t>Toolkits </a:t>
            </a:r>
            <a:r>
              <a:rPr lang="en-GB" sz="1800" dirty="0" smtClean="0">
                <a:latin typeface="Arial" panose="020B0604020202020204" pitchFamily="34" charset="0"/>
                <a:cs typeface="Arial" panose="020B0604020202020204" pitchFamily="34" charset="0"/>
              </a:rPr>
              <a:t>disseminated </a:t>
            </a:r>
            <a:r>
              <a:rPr lang="en-GB" sz="1800" dirty="0">
                <a:latin typeface="Arial" panose="020B0604020202020204" pitchFamily="34" charset="0"/>
                <a:cs typeface="Arial" panose="020B0604020202020204" pitchFamily="34" charset="0"/>
              </a:rPr>
              <a:t>with </a:t>
            </a:r>
            <a:r>
              <a:rPr lang="en-GB" sz="1800" dirty="0" smtClean="0">
                <a:latin typeface="Arial" panose="020B0604020202020204" pitchFamily="34" charset="0"/>
                <a:cs typeface="Arial" panose="020B0604020202020204" pitchFamily="34" charset="0"/>
              </a:rPr>
              <a:t>international</a:t>
            </a:r>
            <a:r>
              <a:rPr lang="en-GB" sz="1800" dirty="0">
                <a:latin typeface="Arial" panose="020B0604020202020204" pitchFamily="34" charset="0"/>
                <a:cs typeface="Arial" panose="020B0604020202020204" pitchFamily="34" charset="0"/>
              </a:rPr>
              <a:t>, European and national organisations </a:t>
            </a:r>
            <a:endParaRPr lang="en-GB" sz="1800" dirty="0" smtClean="0">
              <a:latin typeface="Arial" pitchFamily="34" charset="0"/>
              <a:cs typeface="Arial" pitchFamily="34" charset="0"/>
            </a:endParaRPr>
          </a:p>
          <a:p>
            <a:pPr marL="457200" indent="-457200">
              <a:buFont typeface="Arial" panose="020B0604020202020204" pitchFamily="34" charset="0"/>
              <a:buChar char="•"/>
            </a:pPr>
            <a:r>
              <a:rPr lang="en-GB" sz="1800" dirty="0" smtClean="0">
                <a:latin typeface="Arial" pitchFamily="34" charset="0"/>
                <a:cs typeface="Arial" pitchFamily="34" charset="0"/>
              </a:rPr>
              <a:t>Delivered at police modern slavery conferences</a:t>
            </a:r>
          </a:p>
          <a:p>
            <a:pPr marL="457200" indent="-457200">
              <a:buFont typeface="Arial" panose="020B0604020202020204" pitchFamily="34" charset="0"/>
              <a:buChar char="•"/>
            </a:pPr>
            <a:r>
              <a:rPr lang="en-GB" sz="1800" dirty="0" smtClean="0">
                <a:latin typeface="Arial" pitchFamily="34" charset="0"/>
                <a:cs typeface="Arial" pitchFamily="34" charset="0"/>
              </a:rPr>
              <a:t>Workshops for Hotel Watch initiatives</a:t>
            </a:r>
          </a:p>
          <a:p>
            <a:pPr marL="457200" indent="-457200">
              <a:buFont typeface="Arial" panose="020B0604020202020204" pitchFamily="34" charset="0"/>
              <a:buChar char="•"/>
            </a:pPr>
            <a:r>
              <a:rPr lang="en-GB" sz="1800" dirty="0" smtClean="0">
                <a:latin typeface="Arial" pitchFamily="34" charset="0"/>
                <a:cs typeface="Arial" pitchFamily="34" charset="0"/>
              </a:rPr>
              <a:t>Awards and workshops at industry conferences</a:t>
            </a:r>
          </a:p>
          <a:p>
            <a:pPr marL="457200" indent="-457200">
              <a:buFont typeface="Arial" panose="020B0604020202020204" pitchFamily="34" charset="0"/>
              <a:buChar char="•"/>
            </a:pPr>
            <a:r>
              <a:rPr lang="en-GB" sz="1800" dirty="0" smtClean="0">
                <a:latin typeface="Arial" pitchFamily="34" charset="0"/>
                <a:cs typeface="Arial" pitchFamily="34" charset="0"/>
              </a:rPr>
              <a:t>Professional panel members for anti-trafficking initiatives</a:t>
            </a:r>
          </a:p>
          <a:p>
            <a:pPr marL="457200" indent="-457200">
              <a:buFont typeface="Arial" panose="020B0604020202020204" pitchFamily="34" charset="0"/>
              <a:buChar char="•"/>
            </a:pPr>
            <a:r>
              <a:rPr lang="en-GB" sz="1800" dirty="0" smtClean="0">
                <a:latin typeface="Arial" pitchFamily="34" charset="0"/>
                <a:cs typeface="Arial" pitchFamily="34" charset="0"/>
              </a:rPr>
              <a:t>Finnish team </a:t>
            </a:r>
            <a:r>
              <a:rPr lang="en-GB" sz="1800" dirty="0">
                <a:latin typeface="Arial" panose="020B0604020202020204" pitchFamily="34" charset="0"/>
                <a:cs typeface="Arial" panose="020B0604020202020204" pitchFamily="34" charset="0"/>
              </a:rPr>
              <a:t>working with government agencies, NGOs and industry professionals </a:t>
            </a:r>
            <a:endParaRPr lang="en-GB" sz="1800" dirty="0" smtClean="0">
              <a:latin typeface="Arial" pitchFamily="34" charset="0"/>
              <a:cs typeface="Arial" pitchFamily="34" charset="0"/>
            </a:endParaRPr>
          </a:p>
          <a:p>
            <a:pPr marL="457200" indent="-457200">
              <a:buFont typeface="Arial" panose="020B0604020202020204" pitchFamily="34" charset="0"/>
              <a:buChar char="•"/>
            </a:pPr>
            <a:r>
              <a:rPr lang="en-GB" sz="1800" dirty="0" smtClean="0">
                <a:latin typeface="Arial" pitchFamily="34" charset="0"/>
                <a:cs typeface="Arial" pitchFamily="34" charset="0"/>
              </a:rPr>
              <a:t>Romanian team presented to ILO and the National Agency against Human Trafficking</a:t>
            </a:r>
          </a:p>
          <a:p>
            <a:pPr marL="457200" indent="-457200">
              <a:buFont typeface="Arial" panose="020B0604020202020204" pitchFamily="34" charset="0"/>
              <a:buChar char="•"/>
            </a:pPr>
            <a:r>
              <a:rPr lang="en-GB" sz="1800" dirty="0" smtClean="0">
                <a:latin typeface="Arial" pitchFamily="34" charset="0"/>
                <a:cs typeface="Arial" pitchFamily="34" charset="0"/>
              </a:rPr>
              <a:t>Results embedded into academic curricula</a:t>
            </a:r>
          </a:p>
          <a:p>
            <a:pPr marL="457200" indent="-457200">
              <a:buFont typeface="Arial" panose="020B0604020202020204" pitchFamily="34" charset="0"/>
              <a:buChar char="•"/>
            </a:pPr>
            <a:r>
              <a:rPr lang="en-GB" sz="1800" dirty="0" smtClean="0">
                <a:latin typeface="Arial" pitchFamily="34" charset="0"/>
                <a:cs typeface="Arial" pitchFamily="34" charset="0"/>
              </a:rPr>
              <a:t>Industry/educational associations hosting/providing links to toolkit</a:t>
            </a:r>
          </a:p>
          <a:p>
            <a:pPr marL="457200" indent="-457200">
              <a:buFont typeface="Arial" panose="020B0604020202020204" pitchFamily="34" charset="0"/>
              <a:buChar char="•"/>
            </a:pPr>
            <a:r>
              <a:rPr lang="en-GB" sz="1800" dirty="0" smtClean="0">
                <a:latin typeface="Arial" pitchFamily="34" charset="0"/>
                <a:cs typeface="Arial" pitchFamily="34" charset="0"/>
              </a:rPr>
              <a:t>Press articles</a:t>
            </a:r>
          </a:p>
          <a:p>
            <a:pPr marL="457200" indent="-457200">
              <a:spcBef>
                <a:spcPts val="600"/>
              </a:spcBef>
              <a:spcAft>
                <a:spcPts val="1200"/>
              </a:spcAft>
              <a:buFont typeface="Arial" panose="020B0604020202020204" pitchFamily="34" charset="0"/>
              <a:buChar char="•"/>
            </a:pPr>
            <a:endParaRPr lang="en-GB" sz="3200" dirty="0" smtClean="0">
              <a:latin typeface="Arial" pitchFamily="34" charset="0"/>
              <a:cs typeface="Arial" pitchFamily="34" charset="0"/>
            </a:endParaRPr>
          </a:p>
          <a:p>
            <a:pPr>
              <a:spcBef>
                <a:spcPts val="600"/>
              </a:spcBef>
              <a:spcAft>
                <a:spcPts val="1200"/>
              </a:spcAft>
            </a:pPr>
            <a:endParaRPr lang="en-GB" sz="3200" dirty="0">
              <a:latin typeface="Arial" pitchFamily="34" charset="0"/>
              <a:cs typeface="Arial" pitchFamily="34" charset="0"/>
            </a:endParaRPr>
          </a:p>
        </p:txBody>
      </p:sp>
    </p:spTree>
    <p:extLst>
      <p:ext uri="{BB962C8B-B14F-4D97-AF65-F5344CB8AC3E}">
        <p14:creationId xmlns:p14="http://schemas.microsoft.com/office/powerpoint/2010/main" val="292871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323439"/>
          </a:xfrm>
          <a:prstGeom prst="rect">
            <a:avLst/>
          </a:prstGeom>
          <a:noFill/>
        </p:spPr>
        <p:txBody>
          <a:bodyPr wrap="square" rtlCol="0">
            <a:spAutoFit/>
          </a:bodyPr>
          <a:lstStyle/>
          <a:p>
            <a:r>
              <a:rPr lang="en-GB" sz="4000" b="1" dirty="0" smtClean="0">
                <a:latin typeface="Arial Black" pitchFamily="34" charset="0"/>
              </a:rPr>
              <a:t>Impact and follow-on: Oxford City Hotel Watch</a:t>
            </a:r>
            <a:endParaRPr lang="en-GB" sz="4000" b="1" dirty="0">
              <a:latin typeface="Arial Black"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908877" y="1562999"/>
            <a:ext cx="4057650" cy="5705475"/>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0745" y="2080347"/>
            <a:ext cx="3517068" cy="3253288"/>
          </a:xfrm>
          <a:prstGeom prst="rect">
            <a:avLst/>
          </a:prstGeom>
        </p:spPr>
      </p:pic>
    </p:spTree>
    <p:extLst>
      <p:ext uri="{BB962C8B-B14F-4D97-AF65-F5344CB8AC3E}">
        <p14:creationId xmlns:p14="http://schemas.microsoft.com/office/powerpoint/2010/main" val="2445432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707886"/>
          </a:xfrm>
          <a:prstGeom prst="rect">
            <a:avLst/>
          </a:prstGeom>
          <a:noFill/>
        </p:spPr>
        <p:txBody>
          <a:bodyPr wrap="square" rtlCol="0">
            <a:spAutoFit/>
          </a:bodyPr>
          <a:lstStyle/>
          <a:p>
            <a:r>
              <a:rPr lang="en-GB" sz="4000" b="1" dirty="0" smtClean="0">
                <a:latin typeface="Arial Black" pitchFamily="34" charset="0"/>
              </a:rPr>
              <a:t>COVID-19 – what next?</a:t>
            </a:r>
            <a:endParaRPr lang="en-GB" sz="4000" b="1" dirty="0">
              <a:latin typeface="Arial Black"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512" y="1771358"/>
            <a:ext cx="5455964" cy="376001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7332" y="3284984"/>
            <a:ext cx="5207756" cy="2918356"/>
          </a:xfrm>
          <a:prstGeom prst="rect">
            <a:avLst/>
          </a:prstGeom>
        </p:spPr>
      </p:pic>
    </p:spTree>
    <p:extLst>
      <p:ext uri="{BB962C8B-B14F-4D97-AF65-F5344CB8AC3E}">
        <p14:creationId xmlns:p14="http://schemas.microsoft.com/office/powerpoint/2010/main" val="29314515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323439"/>
          </a:xfrm>
          <a:prstGeom prst="rect">
            <a:avLst/>
          </a:prstGeom>
          <a:noFill/>
        </p:spPr>
        <p:txBody>
          <a:bodyPr wrap="square" rtlCol="0">
            <a:spAutoFit/>
          </a:bodyPr>
          <a:lstStyle/>
          <a:p>
            <a:r>
              <a:rPr lang="en-GB" sz="4000" b="1" dirty="0" smtClean="0">
                <a:latin typeface="Arial Black" pitchFamily="34" charset="0"/>
              </a:rPr>
              <a:t>COVID-19 – hospitality responses</a:t>
            </a:r>
            <a:endParaRPr lang="en-GB" sz="4000" b="1" dirty="0">
              <a:latin typeface="Arial Black" pitchFamily="34" charset="0"/>
            </a:endParaRPr>
          </a:p>
        </p:txBody>
      </p:sp>
      <p:sp>
        <p:nvSpPr>
          <p:cNvPr id="7" name="TextBox 6"/>
          <p:cNvSpPr txBox="1"/>
          <p:nvPr/>
        </p:nvSpPr>
        <p:spPr>
          <a:xfrm>
            <a:off x="676003" y="2620265"/>
            <a:ext cx="8943988" cy="4755148"/>
          </a:xfrm>
          <a:prstGeom prst="rect">
            <a:avLst/>
          </a:prstGeom>
          <a:noFill/>
        </p:spPr>
        <p:txBody>
          <a:bodyPr wrap="square" rtlCol="0">
            <a:spAutoFit/>
          </a:bodyPr>
          <a:lstStyle/>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Positive response to the crisis</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Going forward: increased use of technology (for cleaning, meal delivery, contactless check-in/check-out/room keys)</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Social distancing of guests</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Minimising guest interactions with hotel staff</a:t>
            </a:r>
          </a:p>
          <a:p>
            <a:pPr marL="457200" indent="-457200">
              <a:spcBef>
                <a:spcPts val="600"/>
              </a:spcBef>
              <a:spcAft>
                <a:spcPts val="1200"/>
              </a:spcAft>
              <a:buFont typeface="Arial" panose="020B0604020202020204" pitchFamily="34" charset="0"/>
              <a:buChar char="•"/>
            </a:pPr>
            <a:r>
              <a:rPr lang="en-GB" sz="2800" dirty="0" smtClean="0">
                <a:latin typeface="Arial" pitchFamily="34" charset="0"/>
                <a:cs typeface="Arial" pitchFamily="34" charset="0"/>
              </a:rPr>
              <a:t>Need to remain vigilant</a:t>
            </a:r>
          </a:p>
          <a:p>
            <a:pPr>
              <a:spcBef>
                <a:spcPts val="600"/>
              </a:spcBef>
              <a:spcAft>
                <a:spcPts val="1200"/>
              </a:spcAft>
            </a:pPr>
            <a:endParaRPr lang="en-GB" sz="3200" dirty="0">
              <a:latin typeface="Arial" pitchFamily="34" charset="0"/>
              <a:cs typeface="Arial" pitchFamily="34" charset="0"/>
            </a:endParaRPr>
          </a:p>
        </p:txBody>
      </p:sp>
    </p:spTree>
    <p:extLst>
      <p:ext uri="{BB962C8B-B14F-4D97-AF65-F5344CB8AC3E}">
        <p14:creationId xmlns:p14="http://schemas.microsoft.com/office/powerpoint/2010/main" val="111843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323439"/>
          </a:xfrm>
          <a:prstGeom prst="rect">
            <a:avLst/>
          </a:prstGeom>
          <a:noFill/>
        </p:spPr>
        <p:txBody>
          <a:bodyPr wrap="square" rtlCol="0">
            <a:spAutoFit/>
          </a:bodyPr>
          <a:lstStyle/>
          <a:p>
            <a:r>
              <a:rPr lang="en-GB" sz="4000" b="1" dirty="0" smtClean="0">
                <a:latin typeface="Arial Black" pitchFamily="34" charset="0"/>
              </a:rPr>
              <a:t>Useful links, resources and references</a:t>
            </a:r>
            <a:endParaRPr lang="en-GB" sz="4000" b="1" dirty="0">
              <a:latin typeface="Arial Black" pitchFamily="34" charset="0"/>
            </a:endParaRPr>
          </a:p>
        </p:txBody>
      </p:sp>
      <p:sp>
        <p:nvSpPr>
          <p:cNvPr id="7" name="TextBox 6"/>
          <p:cNvSpPr txBox="1"/>
          <p:nvPr/>
        </p:nvSpPr>
        <p:spPr>
          <a:xfrm>
            <a:off x="474437" y="2386911"/>
            <a:ext cx="9288451" cy="4170372"/>
          </a:xfrm>
          <a:prstGeom prst="rect">
            <a:avLst/>
          </a:prstGeom>
          <a:noFill/>
        </p:spPr>
        <p:txBody>
          <a:bodyPr wrap="square" rtlCol="0">
            <a:spAutoFit/>
          </a:bodyPr>
          <a:lstStyle/>
          <a:p>
            <a:pPr>
              <a:spcAft>
                <a:spcPts val="600"/>
              </a:spcAft>
            </a:pPr>
            <a:r>
              <a:rPr lang="en-GB" sz="1400" b="1" dirty="0">
                <a:latin typeface="Arial" panose="020B0604020202020204" pitchFamily="34" charset="0"/>
                <a:cs typeface="Arial" pitchFamily="34" charset="0"/>
              </a:rPr>
              <a:t>References</a:t>
            </a:r>
          </a:p>
          <a:p>
            <a:pPr>
              <a:spcAft>
                <a:spcPts val="600"/>
              </a:spcAft>
            </a:pPr>
            <a:r>
              <a:rPr lang="en-GB" sz="1400" dirty="0">
                <a:solidFill>
                  <a:schemeClr val="dk1"/>
                </a:solidFill>
                <a:latin typeface="Arial" panose="020B0604020202020204" pitchFamily="34" charset="0"/>
                <a:cs typeface="Arial" panose="020B0604020202020204" pitchFamily="34" charset="0"/>
              </a:rPr>
              <a:t>A. Paraskevas and M. Brookes, Human trafficking in hotels: an invisible threat for a vulnerable industry (2018), </a:t>
            </a:r>
            <a:r>
              <a:rPr lang="en-GB" sz="1400" i="1" dirty="0">
                <a:solidFill>
                  <a:schemeClr val="dk1"/>
                </a:solidFill>
                <a:latin typeface="Arial" panose="020B0604020202020204" pitchFamily="34" charset="0"/>
                <a:cs typeface="Arial" panose="020B0604020202020204" pitchFamily="34" charset="0"/>
              </a:rPr>
              <a:t>International J. of Contemporary Hospitality Management</a:t>
            </a:r>
            <a:r>
              <a:rPr lang="en-GB" sz="1400" dirty="0">
                <a:solidFill>
                  <a:schemeClr val="dk1"/>
                </a:solidFill>
                <a:latin typeface="Arial" panose="020B0604020202020204" pitchFamily="34" charset="0"/>
                <a:cs typeface="Arial" panose="020B0604020202020204" pitchFamily="34" charset="0"/>
              </a:rPr>
              <a:t>, 30: 3, 1996-2014.</a:t>
            </a:r>
            <a:endParaRPr lang="en-GB" sz="1400" b="1" dirty="0">
              <a:latin typeface="Arial" panose="020B0604020202020204" pitchFamily="34" charset="0"/>
              <a:ea typeface="Calibri" panose="020F0502020204030204" pitchFamily="34" charset="0"/>
              <a:cs typeface="Arial" panose="020B0604020202020204" pitchFamily="34" charset="0"/>
            </a:endParaRPr>
          </a:p>
          <a:p>
            <a:pPr>
              <a:spcAft>
                <a:spcPts val="600"/>
              </a:spcAft>
            </a:pPr>
            <a:r>
              <a:rPr lang="en-GB" sz="1400" dirty="0" smtClean="0">
                <a:solidFill>
                  <a:schemeClr val="dk1"/>
                </a:solidFill>
                <a:latin typeface="Arial" panose="020B0604020202020204" pitchFamily="34" charset="0"/>
                <a:cs typeface="Arial" panose="020B0604020202020204" pitchFamily="34" charset="0"/>
              </a:rPr>
              <a:t>UNODC</a:t>
            </a:r>
            <a:r>
              <a:rPr lang="en-GB" sz="1400" dirty="0">
                <a:solidFill>
                  <a:schemeClr val="dk1"/>
                </a:solidFill>
                <a:latin typeface="Arial" panose="020B0604020202020204" pitchFamily="34" charset="0"/>
                <a:cs typeface="Arial" panose="020B0604020202020204" pitchFamily="34" charset="0"/>
              </a:rPr>
              <a:t>, </a:t>
            </a:r>
            <a:r>
              <a:rPr lang="en-GB" sz="1400" i="1" dirty="0">
                <a:solidFill>
                  <a:schemeClr val="dk1"/>
                </a:solidFill>
                <a:latin typeface="Arial" panose="020B0604020202020204" pitchFamily="34" charset="0"/>
                <a:cs typeface="Arial" panose="020B0604020202020204" pitchFamily="34" charset="0"/>
              </a:rPr>
              <a:t>Global Report on Trafficking in Persons 2018, </a:t>
            </a:r>
            <a:r>
              <a:rPr lang="en-GB" sz="1400" dirty="0">
                <a:latin typeface="Arial" panose="020B0604020202020204" pitchFamily="34" charset="0"/>
                <a:cs typeface="Arial" panose="020B0604020202020204" pitchFamily="34" charset="0"/>
                <a:hlinkClick r:id="rId4"/>
              </a:rPr>
              <a:t>https://www.unodc.org/documents/data-and-analysis/glotip/2018/GLOTiP_2018_BOOK_web_small.pdf</a:t>
            </a:r>
            <a:endParaRPr lang="en-GB" sz="1400" dirty="0">
              <a:latin typeface="Arial" panose="020B0604020202020204" pitchFamily="34" charset="0"/>
              <a:cs typeface="Arial" panose="020B0604020202020204" pitchFamily="34" charset="0"/>
            </a:endParaRPr>
          </a:p>
          <a:p>
            <a:pPr>
              <a:spcAft>
                <a:spcPts val="600"/>
              </a:spcAft>
            </a:pPr>
            <a:r>
              <a:rPr lang="en-GB" sz="1400" b="1" dirty="0" smtClean="0">
                <a:latin typeface="Arial" panose="020B0604020202020204" pitchFamily="34" charset="0"/>
                <a:cs typeface="Arial" panose="020B0604020202020204" pitchFamily="34" charset="0"/>
              </a:rPr>
              <a:t>COMBAT THB</a:t>
            </a:r>
          </a:p>
          <a:p>
            <a:pPr>
              <a:spcAft>
                <a:spcPts val="600"/>
              </a:spcAft>
            </a:pPr>
            <a:r>
              <a:rPr lang="en-GB" sz="1400" dirty="0" smtClean="0">
                <a:solidFill>
                  <a:schemeClr val="dk1"/>
                </a:solidFill>
                <a:latin typeface="Arial" panose="020B0604020202020204" pitchFamily="34" charset="0"/>
                <a:cs typeface="Arial" panose="020B0604020202020204" pitchFamily="34" charset="0"/>
              </a:rPr>
              <a:t>Website </a:t>
            </a:r>
            <a:r>
              <a:rPr lang="en-GB" sz="1400" dirty="0" smtClean="0">
                <a:latin typeface="Arial" panose="020B0604020202020204" pitchFamily="34" charset="0"/>
                <a:cs typeface="Arial" panose="020B0604020202020204" pitchFamily="34" charset="0"/>
                <a:hlinkClick r:id="rId5"/>
              </a:rPr>
              <a:t>https://www.brookes.ac.uk/microsites/combat-human-trafficking/</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smtClean="0">
                <a:latin typeface="Arial" panose="020B0604020202020204" pitchFamily="34" charset="0"/>
                <a:cs typeface="Arial" panose="020B0604020202020204" pitchFamily="34" charset="0"/>
              </a:rPr>
              <a:t>COMBAT THB downloadable materials:  </a:t>
            </a:r>
            <a:r>
              <a:rPr lang="en-GB" sz="1400" dirty="0" smtClean="0">
                <a:latin typeface="Arial" panose="020B0604020202020204" pitchFamily="34" charset="0"/>
                <a:cs typeface="Arial" panose="020B0604020202020204" pitchFamily="34" charset="0"/>
                <a:hlinkClick r:id="rId6"/>
              </a:rPr>
              <a:t>https</a:t>
            </a:r>
            <a:r>
              <a:rPr lang="en-GB" sz="1400" dirty="0">
                <a:latin typeface="Arial" panose="020B0604020202020204" pitchFamily="34" charset="0"/>
                <a:cs typeface="Arial" panose="020B0604020202020204" pitchFamily="34" charset="0"/>
                <a:hlinkClick r:id="rId6"/>
              </a:rPr>
              <a:t>://</a:t>
            </a:r>
            <a:r>
              <a:rPr lang="en-GB" sz="1400" dirty="0" smtClean="0">
                <a:latin typeface="Arial" panose="020B0604020202020204" pitchFamily="34" charset="0"/>
                <a:cs typeface="Arial" panose="020B0604020202020204" pitchFamily="34" charset="0"/>
                <a:hlinkClick r:id="rId6"/>
              </a:rPr>
              <a:t>www.brookes.ac.uk/microsites/combat-human-trafficking/the-toolkit/toolkit-material</a:t>
            </a:r>
            <a:r>
              <a:rPr lang="en-GB" sz="1400" dirty="0">
                <a:latin typeface="Arial" panose="020B0604020202020204" pitchFamily="34" charset="0"/>
                <a:cs typeface="Arial" panose="020B0604020202020204" pitchFamily="34" charset="0"/>
                <a:hlinkClick r:id="rId6"/>
              </a:rPr>
              <a:t>/?</a:t>
            </a:r>
            <a:r>
              <a:rPr lang="en-GB" sz="1400" dirty="0" smtClean="0">
                <a:latin typeface="Arial" panose="020B0604020202020204" pitchFamily="34" charset="0"/>
                <a:cs typeface="Arial" panose="020B0604020202020204" pitchFamily="34" charset="0"/>
                <a:hlinkClick r:id="rId6"/>
              </a:rPr>
              <a:t>langtype=2057</a:t>
            </a:r>
            <a:endParaRPr lang="en-GB" sz="1400" dirty="0" smtClean="0">
              <a:latin typeface="Arial" panose="020B0604020202020204" pitchFamily="34" charset="0"/>
              <a:cs typeface="Arial" panose="020B0604020202020204" pitchFamily="34" charset="0"/>
            </a:endParaRPr>
          </a:p>
          <a:p>
            <a:pPr>
              <a:spcAft>
                <a:spcPts val="600"/>
              </a:spcAft>
            </a:pPr>
            <a:r>
              <a:rPr lang="en-GB" sz="1400" b="1" dirty="0" smtClean="0">
                <a:latin typeface="Arial" panose="020B0604020202020204" pitchFamily="34" charset="0"/>
                <a:cs typeface="Arial" panose="020B0604020202020204" pitchFamily="34" charset="0"/>
              </a:rPr>
              <a:t>Hotels and trafficking</a:t>
            </a:r>
            <a:endParaRPr lang="en-GB" sz="1400" b="1" dirty="0">
              <a:latin typeface="Arial" panose="020B0604020202020204" pitchFamily="34" charset="0"/>
              <a:cs typeface="Arial" panose="020B0604020202020204" pitchFamily="34" charset="0"/>
            </a:endParaRPr>
          </a:p>
          <a:p>
            <a:pPr>
              <a:spcAft>
                <a:spcPts val="600"/>
              </a:spcAft>
            </a:pPr>
            <a:r>
              <a:rPr lang="en-GB" sz="1400" dirty="0" smtClean="0">
                <a:latin typeface="Arial" panose="020B0604020202020204" pitchFamily="34" charset="0"/>
                <a:cs typeface="Arial" panose="020B0604020202020204" pitchFamily="34" charset="0"/>
                <a:hlinkClick r:id="rId7"/>
              </a:rPr>
              <a:t>https</a:t>
            </a:r>
            <a:r>
              <a:rPr lang="en-GB" sz="1400" dirty="0">
                <a:latin typeface="Arial" panose="020B0604020202020204" pitchFamily="34" charset="0"/>
                <a:cs typeface="Arial" panose="020B0604020202020204" pitchFamily="34" charset="0"/>
                <a:hlinkClick r:id="rId7"/>
              </a:rPr>
              <a:t>://www.greenhotelier.org/know-how-guides/addressing-human-trafficking-in-the-hospitality-industry</a:t>
            </a:r>
            <a:r>
              <a:rPr lang="en-GB" sz="1400" dirty="0" smtClean="0">
                <a:latin typeface="Arial" panose="020B0604020202020204" pitchFamily="34" charset="0"/>
                <a:cs typeface="Arial" panose="020B0604020202020204" pitchFamily="34" charset="0"/>
                <a:hlinkClick r:id="rId7"/>
              </a:rPr>
              <a:t>/</a:t>
            </a:r>
            <a:endParaRPr lang="en-GB" sz="1400" dirty="0" smtClean="0">
              <a:latin typeface="Arial" pitchFamily="34" charset="0"/>
              <a:cs typeface="Arial" pitchFamily="34" charset="0"/>
            </a:endParaRPr>
          </a:p>
          <a:p>
            <a:pPr>
              <a:spcAft>
                <a:spcPts val="600"/>
              </a:spcAft>
            </a:pPr>
            <a:r>
              <a:rPr lang="en-GB" sz="1400" dirty="0">
                <a:latin typeface="Arial" panose="020B0604020202020204" pitchFamily="34" charset="0"/>
                <a:cs typeface="Arial" panose="020B0604020202020204" pitchFamily="34" charset="0"/>
                <a:hlinkClick r:id="rId8"/>
              </a:rPr>
              <a:t>https://</a:t>
            </a:r>
            <a:r>
              <a:rPr lang="en-GB" sz="1400" dirty="0" smtClean="0">
                <a:latin typeface="Arial" panose="020B0604020202020204" pitchFamily="34" charset="0"/>
                <a:cs typeface="Arial" panose="020B0604020202020204" pitchFamily="34" charset="0"/>
                <a:hlinkClick r:id="rId8"/>
              </a:rPr>
              <a:t>hospitalityinsights.ehl.edu/human-trafficking-hospitality-industry</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a:latin typeface="Arial" panose="020B0604020202020204" pitchFamily="34" charset="0"/>
                <a:cs typeface="Arial" panose="020B0604020202020204" pitchFamily="34" charset="0"/>
                <a:hlinkClick r:id="rId9"/>
              </a:rPr>
              <a:t>https://</a:t>
            </a:r>
            <a:r>
              <a:rPr lang="en-GB" sz="1400" dirty="0" smtClean="0">
                <a:latin typeface="Arial" panose="020B0604020202020204" pitchFamily="34" charset="0"/>
                <a:cs typeface="Arial" panose="020B0604020202020204" pitchFamily="34" charset="0"/>
                <a:hlinkClick r:id="rId9"/>
              </a:rPr>
              <a:t>www.hospitalitynet.org/news/4098377.html</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a:latin typeface="Arial" panose="020B0604020202020204" pitchFamily="34" charset="0"/>
                <a:cs typeface="Arial" panose="020B0604020202020204" pitchFamily="34" charset="0"/>
                <a:hlinkClick r:id="rId10"/>
              </a:rPr>
              <a:t>https://</a:t>
            </a:r>
            <a:r>
              <a:rPr lang="en-GB" sz="1400" dirty="0" smtClean="0">
                <a:latin typeface="Arial" panose="020B0604020202020204" pitchFamily="34" charset="0"/>
                <a:cs typeface="Arial" panose="020B0604020202020204" pitchFamily="34" charset="0"/>
                <a:hlinkClick r:id="rId10"/>
              </a:rPr>
              <a:t>www.hospitalitynet.org/opinion/4094248.html</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a:latin typeface="Arial" panose="020B0604020202020204" pitchFamily="34" charset="0"/>
                <a:cs typeface="Arial" panose="020B0604020202020204" pitchFamily="34" charset="0"/>
                <a:hlinkClick r:id="rId11"/>
              </a:rPr>
              <a:t>https://</a:t>
            </a:r>
            <a:r>
              <a:rPr lang="en-GB" sz="1400" dirty="0" smtClean="0">
                <a:latin typeface="Arial" panose="020B0604020202020204" pitchFamily="34" charset="0"/>
                <a:cs typeface="Arial" panose="020B0604020202020204" pitchFamily="34" charset="0"/>
                <a:hlinkClick r:id="rId11"/>
              </a:rPr>
              <a:t>hospitalityinsights.ehl.edu/human-trafficking-hotel-industry</a:t>
            </a:r>
          </a:p>
        </p:txBody>
      </p:sp>
    </p:spTree>
    <p:extLst>
      <p:ext uri="{BB962C8B-B14F-4D97-AF65-F5344CB8AC3E}">
        <p14:creationId xmlns:p14="http://schemas.microsoft.com/office/powerpoint/2010/main" val="3445023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855632" y="914088"/>
            <a:ext cx="7848872" cy="1323439"/>
          </a:xfrm>
          <a:prstGeom prst="rect">
            <a:avLst/>
          </a:prstGeom>
          <a:noFill/>
        </p:spPr>
        <p:txBody>
          <a:bodyPr wrap="square" rtlCol="0">
            <a:spAutoFit/>
          </a:bodyPr>
          <a:lstStyle/>
          <a:p>
            <a:r>
              <a:rPr lang="en-GB" sz="4000" b="1" dirty="0" smtClean="0">
                <a:latin typeface="Arial Black" pitchFamily="34" charset="0"/>
              </a:rPr>
              <a:t>Useful links, resources and references</a:t>
            </a:r>
            <a:endParaRPr lang="en-GB" sz="4000" b="1" dirty="0">
              <a:latin typeface="Arial Black" pitchFamily="34" charset="0"/>
            </a:endParaRPr>
          </a:p>
        </p:txBody>
      </p:sp>
      <p:sp>
        <p:nvSpPr>
          <p:cNvPr id="7" name="TextBox 6"/>
          <p:cNvSpPr txBox="1"/>
          <p:nvPr/>
        </p:nvSpPr>
        <p:spPr>
          <a:xfrm>
            <a:off x="340894" y="2072074"/>
            <a:ext cx="9288451" cy="4031873"/>
          </a:xfrm>
          <a:prstGeom prst="rect">
            <a:avLst/>
          </a:prstGeom>
          <a:noFill/>
        </p:spPr>
        <p:txBody>
          <a:bodyPr wrap="square" rtlCol="0">
            <a:spAutoFit/>
          </a:bodyPr>
          <a:lstStyle/>
          <a:p>
            <a:pPr>
              <a:spcAft>
                <a:spcPts val="600"/>
              </a:spcAft>
            </a:pPr>
            <a:endParaRPr lang="en-GB" sz="1400" b="1" dirty="0" smtClean="0">
              <a:latin typeface="Arial" panose="020B0604020202020204" pitchFamily="34" charset="0"/>
              <a:cs typeface="Arial" panose="020B0604020202020204" pitchFamily="34" charset="0"/>
            </a:endParaRPr>
          </a:p>
          <a:p>
            <a:pPr>
              <a:spcAft>
                <a:spcPts val="600"/>
              </a:spcAft>
            </a:pPr>
            <a:r>
              <a:rPr lang="en-GB" sz="1400" b="1" dirty="0" smtClean="0">
                <a:latin typeface="Arial" panose="020B0604020202020204" pitchFamily="34" charset="0"/>
                <a:cs typeface="Arial" panose="020B0604020202020204" pitchFamily="34" charset="0"/>
              </a:rPr>
              <a:t>Anti-trafficking organisations</a:t>
            </a:r>
            <a:endParaRPr lang="en-GB" sz="1400" b="1" dirty="0">
              <a:latin typeface="Arial" panose="020B0604020202020204" pitchFamily="34" charset="0"/>
              <a:cs typeface="Arial" panose="020B0604020202020204" pitchFamily="34" charset="0"/>
            </a:endParaRPr>
          </a:p>
          <a:p>
            <a:pPr>
              <a:spcAft>
                <a:spcPts val="600"/>
              </a:spcAft>
            </a:pPr>
            <a:r>
              <a:rPr lang="en-GB" sz="1400" dirty="0" smtClean="0">
                <a:latin typeface="Arial" panose="020B0604020202020204" pitchFamily="34" charset="0"/>
                <a:cs typeface="Arial" panose="020B0604020202020204" pitchFamily="34" charset="0"/>
                <a:hlinkClick r:id="rId4"/>
              </a:rPr>
              <a:t>https</a:t>
            </a:r>
            <a:r>
              <a:rPr lang="en-GB" sz="1400" dirty="0">
                <a:latin typeface="Arial" panose="020B0604020202020204" pitchFamily="34" charset="0"/>
                <a:cs typeface="Arial" panose="020B0604020202020204" pitchFamily="34" charset="0"/>
                <a:hlinkClick r:id="rId4"/>
              </a:rPr>
              <a:t>://www.stopthetraffik.org</a:t>
            </a:r>
            <a:r>
              <a:rPr lang="en-GB" sz="1400" dirty="0" smtClean="0">
                <a:latin typeface="Arial" panose="020B0604020202020204" pitchFamily="34" charset="0"/>
                <a:cs typeface="Arial" panose="020B0604020202020204" pitchFamily="34" charset="0"/>
                <a:hlinkClick r:id="rId4"/>
              </a:rPr>
              <a:t>/</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a:latin typeface="Arial" panose="020B0604020202020204" pitchFamily="34" charset="0"/>
                <a:cs typeface="Arial" panose="020B0604020202020204" pitchFamily="34" charset="0"/>
                <a:hlinkClick r:id="rId5"/>
              </a:rPr>
              <a:t>https://www.antislavery.org</a:t>
            </a:r>
            <a:r>
              <a:rPr lang="en-GB" sz="1400" dirty="0" smtClean="0">
                <a:latin typeface="Arial" panose="020B0604020202020204" pitchFamily="34" charset="0"/>
                <a:cs typeface="Arial" panose="020B0604020202020204" pitchFamily="34" charset="0"/>
                <a:hlinkClick r:id="rId5"/>
              </a:rPr>
              <a:t>/</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a:latin typeface="Arial" panose="020B0604020202020204" pitchFamily="34" charset="0"/>
                <a:cs typeface="Arial" panose="020B0604020202020204" pitchFamily="34" charset="0"/>
                <a:hlinkClick r:id="rId6"/>
              </a:rPr>
              <a:t>https://www.humantraffickingfoundation.org</a:t>
            </a:r>
            <a:r>
              <a:rPr lang="en-GB" sz="1400" dirty="0" smtClean="0">
                <a:latin typeface="Arial" panose="020B0604020202020204" pitchFamily="34" charset="0"/>
                <a:cs typeface="Arial" panose="020B0604020202020204" pitchFamily="34" charset="0"/>
                <a:hlinkClick r:id="rId6"/>
              </a:rPr>
              <a:t>/</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hlinkClick r:id="rId7"/>
              </a:rPr>
              <a:t>https://www.freedomunited.org/</a:t>
            </a:r>
            <a:endParaRPr lang="en-GB" sz="1400" dirty="0" smtClean="0">
              <a:latin typeface="Arial" panose="020B0604020202020204" pitchFamily="34" charset="0"/>
              <a:cs typeface="Arial" panose="020B0604020202020204" pitchFamily="34" charset="0"/>
            </a:endParaRPr>
          </a:p>
          <a:p>
            <a:pPr>
              <a:spcAft>
                <a:spcPts val="600"/>
              </a:spcAft>
            </a:pPr>
            <a:endParaRPr lang="en-GB" sz="1400" b="1" dirty="0" smtClean="0">
              <a:latin typeface="Arial" pitchFamily="34" charset="0"/>
              <a:cs typeface="Arial" pitchFamily="34" charset="0"/>
            </a:endParaRPr>
          </a:p>
          <a:p>
            <a:pPr>
              <a:spcAft>
                <a:spcPts val="600"/>
              </a:spcAft>
            </a:pPr>
            <a:r>
              <a:rPr lang="en-GB" sz="1400" b="1" dirty="0" smtClean="0">
                <a:latin typeface="Arial" pitchFamily="34" charset="0"/>
                <a:cs typeface="Arial" pitchFamily="34" charset="0"/>
              </a:rPr>
              <a:t>COVID-19 responses</a:t>
            </a:r>
          </a:p>
          <a:p>
            <a:pPr>
              <a:spcAft>
                <a:spcPts val="600"/>
              </a:spcAft>
            </a:pPr>
            <a:r>
              <a:rPr lang="en-GB" sz="1400" dirty="0">
                <a:latin typeface="Arial" panose="020B0604020202020204" pitchFamily="34" charset="0"/>
                <a:cs typeface="Arial" panose="020B0604020202020204" pitchFamily="34" charset="0"/>
                <a:hlinkClick r:id="rId8"/>
              </a:rPr>
              <a:t>http://</a:t>
            </a:r>
            <a:r>
              <a:rPr lang="en-GB" sz="1400" dirty="0" smtClean="0">
                <a:latin typeface="Arial" panose="020B0604020202020204" pitchFamily="34" charset="0"/>
                <a:cs typeface="Arial" panose="020B0604020202020204" pitchFamily="34" charset="0"/>
                <a:hlinkClick r:id="rId8"/>
              </a:rPr>
              <a:t>www.hotelnewsnow.com/Articles/302715/Conveying-hotel-cleanliness-during-COVID-19-crisis?dm_t=0,0,0,0,0</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a:latin typeface="Arial" panose="020B0604020202020204" pitchFamily="34" charset="0"/>
                <a:cs typeface="Arial" panose="020B0604020202020204" pitchFamily="34" charset="0"/>
                <a:hlinkClick r:id="rId9"/>
              </a:rPr>
              <a:t>https://</a:t>
            </a:r>
            <a:r>
              <a:rPr lang="en-GB" sz="1400" dirty="0" smtClean="0">
                <a:latin typeface="Arial" panose="020B0604020202020204" pitchFamily="34" charset="0"/>
                <a:cs typeface="Arial" panose="020B0604020202020204" pitchFamily="34" charset="0"/>
                <a:hlinkClick r:id="rId9"/>
              </a:rPr>
              <a:t>www.business-humanrights.org/en/hospitality-sector-taking-range-of-steps-to-support-communities-during-covid-19-outbreak</a:t>
            </a:r>
            <a:endParaRPr lang="en-GB" sz="1400" dirty="0" smtClean="0">
              <a:latin typeface="Arial" panose="020B0604020202020204" pitchFamily="34" charset="0"/>
              <a:cs typeface="Arial" panose="020B0604020202020204" pitchFamily="34" charset="0"/>
            </a:endParaRPr>
          </a:p>
          <a:p>
            <a:pPr>
              <a:spcAft>
                <a:spcPts val="600"/>
              </a:spcAft>
            </a:pPr>
            <a:r>
              <a:rPr lang="en-GB" sz="1400" dirty="0">
                <a:latin typeface="Arial" panose="020B0604020202020204" pitchFamily="34" charset="0"/>
                <a:cs typeface="Arial" panose="020B0604020202020204" pitchFamily="34" charset="0"/>
                <a:hlinkClick r:id="rId10"/>
              </a:rPr>
              <a:t>https://</a:t>
            </a:r>
            <a:r>
              <a:rPr lang="en-GB" sz="1400" dirty="0" smtClean="0">
                <a:latin typeface="Arial" panose="020B0604020202020204" pitchFamily="34" charset="0"/>
                <a:cs typeface="Arial" panose="020B0604020202020204" pitchFamily="34" charset="0"/>
                <a:hlinkClick r:id="rId10"/>
              </a:rPr>
              <a:t>www.business-humanrights.org/en/human-rights-guidance-tools-for-companies-during-covid-19</a:t>
            </a:r>
            <a:endParaRPr lang="en-GB" sz="1400" dirty="0" smtClean="0">
              <a:latin typeface="Arial" panose="020B0604020202020204" pitchFamily="34" charset="0"/>
              <a:cs typeface="Arial" panose="020B0604020202020204" pitchFamily="34" charset="0"/>
            </a:endParaRPr>
          </a:p>
          <a:p>
            <a:pPr>
              <a:spcAft>
                <a:spcPts val="600"/>
              </a:spcAft>
            </a:pPr>
            <a:endParaRPr lang="en-GB" sz="1400" dirty="0">
              <a:latin typeface="Arial" panose="020B0604020202020204" pitchFamily="34" charset="0"/>
              <a:cs typeface="Arial" panose="020B0604020202020204" pitchFamily="34" charset="0"/>
            </a:endParaRPr>
          </a:p>
          <a:p>
            <a:pPr>
              <a:spcAft>
                <a:spcPts val="600"/>
              </a:spcAft>
            </a:pPr>
            <a:r>
              <a:rPr lang="en-GB" sz="1400" dirty="0" smtClean="0">
                <a:latin typeface="Arial" panose="020B0604020202020204" pitchFamily="34" charset="0"/>
                <a:cs typeface="Arial" panose="020B0604020202020204" pitchFamily="34" charset="0"/>
              </a:rPr>
              <a:t>Note: the blue slides in this presentation are used directly from COMBAT THB toolkit materials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15570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907" y="189041"/>
            <a:ext cx="8134181" cy="342309"/>
          </a:xfrm>
          <a:prstGeom prst="rect">
            <a:avLst/>
          </a:prstGeom>
          <a:noFill/>
        </p:spPr>
        <p:txBody>
          <a:bodyPr wrap="square" lIns="34199" tIns="17099" rIns="34199" bIns="17099" rtlCol="0">
            <a:spAutoFit/>
          </a:bodyPr>
          <a:lstStyle/>
          <a:p>
            <a:pPr algn="ctr">
              <a:spcAft>
                <a:spcPts val="1346"/>
              </a:spcAft>
            </a:pPr>
            <a:endParaRPr lang="en-GB" sz="2000" b="1" dirty="0" smtClean="0">
              <a:latin typeface="Arial Unicode MS" pitchFamily="34" charset="-128"/>
              <a:ea typeface="Arial Unicode MS" pitchFamily="34" charset="-128"/>
              <a:cs typeface="Arial Unicode MS" pitchFamily="34" charset="-128"/>
            </a:endParaRPr>
          </a:p>
        </p:txBody>
      </p:sp>
      <p:pic>
        <p:nvPicPr>
          <p:cNvPr id="5" name="Picture 4" descr="brookes_logo_charcoal_rgb.jpg"/>
          <p:cNvPicPr>
            <a:picLocks noChangeAspect="1"/>
          </p:cNvPicPr>
          <p:nvPr/>
        </p:nvPicPr>
        <p:blipFill>
          <a:blip r:embed="rId3" cstate="print"/>
          <a:stretch>
            <a:fillRect/>
          </a:stretch>
        </p:blipFill>
        <p:spPr>
          <a:xfrm>
            <a:off x="105920" y="189176"/>
            <a:ext cx="879193" cy="334230"/>
          </a:xfrm>
          <a:prstGeom prst="rect">
            <a:avLst/>
          </a:prstGeom>
        </p:spPr>
      </p:pic>
      <p:sp>
        <p:nvSpPr>
          <p:cNvPr id="59" name="TextBox 58"/>
          <p:cNvSpPr txBox="1"/>
          <p:nvPr/>
        </p:nvSpPr>
        <p:spPr>
          <a:xfrm>
            <a:off x="5231568" y="2066216"/>
            <a:ext cx="4401372" cy="326920"/>
          </a:xfrm>
          <a:prstGeom prst="rect">
            <a:avLst/>
          </a:prstGeom>
          <a:noFill/>
        </p:spPr>
        <p:txBody>
          <a:bodyPr wrap="square" lIns="34199" tIns="17099" rIns="34199" bIns="17099" rtlCol="0">
            <a:spAutoFit/>
          </a:bodyPr>
          <a:lstStyle/>
          <a:p>
            <a:endParaRPr lang="en-GB" dirty="0"/>
          </a:p>
        </p:txBody>
      </p:sp>
      <p:sp>
        <p:nvSpPr>
          <p:cNvPr id="6" name="TextBox 5"/>
          <p:cNvSpPr txBox="1"/>
          <p:nvPr/>
        </p:nvSpPr>
        <p:spPr>
          <a:xfrm>
            <a:off x="1558232" y="2393136"/>
            <a:ext cx="6717528" cy="1323439"/>
          </a:xfrm>
          <a:prstGeom prst="rect">
            <a:avLst/>
          </a:prstGeom>
          <a:noFill/>
        </p:spPr>
        <p:txBody>
          <a:bodyPr wrap="square" rtlCol="0">
            <a:spAutoFit/>
          </a:bodyPr>
          <a:lstStyle/>
          <a:p>
            <a:pPr algn="ctr"/>
            <a:r>
              <a:rPr lang="en-GB" sz="4000" b="1" dirty="0" smtClean="0">
                <a:latin typeface="Arial Black" pitchFamily="34" charset="0"/>
              </a:rPr>
              <a:t>Thanks for taking part – any questions?</a:t>
            </a:r>
            <a:endParaRPr lang="en-GB" sz="4000" b="1" dirty="0">
              <a:latin typeface="Arial Black" pitchFamily="34" charset="0"/>
            </a:endParaRPr>
          </a:p>
        </p:txBody>
      </p:sp>
      <p:sp>
        <p:nvSpPr>
          <p:cNvPr id="10" name="TextBox 9"/>
          <p:cNvSpPr txBox="1"/>
          <p:nvPr/>
        </p:nvSpPr>
        <p:spPr>
          <a:xfrm>
            <a:off x="848544" y="1529993"/>
            <a:ext cx="8136904" cy="1508105"/>
          </a:xfrm>
          <a:prstGeom prst="rect">
            <a:avLst/>
          </a:prstGeom>
          <a:noFill/>
        </p:spPr>
        <p:txBody>
          <a:bodyPr wrap="square" rtlCol="0">
            <a:spAutoFit/>
          </a:bodyPr>
          <a:lstStyle/>
          <a:p>
            <a:pPr marL="342900" indent="-342900">
              <a:spcAft>
                <a:spcPts val="1200"/>
              </a:spcAft>
              <a:buFont typeface="Arial" panose="020B0604020202020204" pitchFamily="34" charset="0"/>
              <a:buChar char="•"/>
            </a:pPr>
            <a:endParaRPr lang="en-GB" sz="1800" dirty="0">
              <a:latin typeface="Arial" panose="020B0604020202020204" pitchFamily="34" charset="0"/>
              <a:cs typeface="Arial" pitchFamily="34" charset="0"/>
            </a:endParaRPr>
          </a:p>
          <a:p>
            <a:pPr defTabSz="914400">
              <a:defRPr/>
            </a:pPr>
            <a:endParaRPr lang="en-GB" sz="1800" dirty="0"/>
          </a:p>
          <a:p>
            <a:pPr marL="342900" indent="-342900">
              <a:spcAft>
                <a:spcPts val="1200"/>
              </a:spcAft>
              <a:buFont typeface="Arial" panose="020B0604020202020204" pitchFamily="34" charset="0"/>
              <a:buChar char="•"/>
            </a:pPr>
            <a:endParaRPr lang="en-GB" sz="1800" dirty="0">
              <a:cs typeface="Arial" pitchFamily="34" charset="0"/>
            </a:endParaRPr>
          </a:p>
          <a:p>
            <a:pPr marL="342900" indent="-342900">
              <a:spcAft>
                <a:spcPts val="1200"/>
              </a:spcAft>
              <a:buFont typeface="Arial" panose="020B0604020202020204" pitchFamily="34" charset="0"/>
              <a:buChar char="•"/>
            </a:pPr>
            <a:endParaRPr lang="en-GB" sz="1800" dirty="0" smtClean="0">
              <a:latin typeface="Arial" panose="020B0604020202020204" pitchFamily="34" charset="0"/>
              <a:cs typeface="Arial" panose="020B0604020202020204" pitchFamily="34" charset="0"/>
            </a:endParaRPr>
          </a:p>
        </p:txBody>
      </p:sp>
      <p:pic>
        <p:nvPicPr>
          <p:cNvPr id="11" name="Picture 10" descr="brookes_logo_charcoal_rgb.jpg"/>
          <p:cNvPicPr>
            <a:picLocks noChangeAspect="1"/>
          </p:cNvPicPr>
          <p:nvPr/>
        </p:nvPicPr>
        <p:blipFill>
          <a:blip r:embed="rId3" cstate="print"/>
          <a:stretch>
            <a:fillRect/>
          </a:stretch>
        </p:blipFill>
        <p:spPr>
          <a:xfrm>
            <a:off x="105920" y="189176"/>
            <a:ext cx="1513928" cy="575528"/>
          </a:xfrm>
          <a:prstGeom prst="rect">
            <a:avLst/>
          </a:prstGeom>
        </p:spPr>
      </p:pic>
      <p:sp>
        <p:nvSpPr>
          <p:cNvPr id="2" name="TextBox 1"/>
          <p:cNvSpPr txBox="1"/>
          <p:nvPr/>
        </p:nvSpPr>
        <p:spPr>
          <a:xfrm>
            <a:off x="3383801" y="5301208"/>
            <a:ext cx="3528392" cy="1077218"/>
          </a:xfrm>
          <a:prstGeom prst="rect">
            <a:avLst/>
          </a:prstGeom>
          <a:noFill/>
        </p:spPr>
        <p:txBody>
          <a:bodyPr wrap="square" rtlCol="0">
            <a:spAutoFit/>
          </a:bodyPr>
          <a:lstStyle/>
          <a:p>
            <a:r>
              <a:rPr lang="en-GB" sz="3200" dirty="0">
                <a:latin typeface="Arial Black" pitchFamily="34" charset="0"/>
              </a:rPr>
              <a:t> @kateclaytonh</a:t>
            </a:r>
          </a:p>
          <a:p>
            <a:endParaRPr lang="en-GB" sz="320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2712" y="5082603"/>
            <a:ext cx="851089" cy="1139121"/>
          </a:xfrm>
          <a:prstGeom prst="rect">
            <a:avLst/>
          </a:prstGeom>
        </p:spPr>
      </p:pic>
    </p:spTree>
    <p:extLst>
      <p:ext uri="{BB962C8B-B14F-4D97-AF65-F5344CB8AC3E}">
        <p14:creationId xmlns:p14="http://schemas.microsoft.com/office/powerpoint/2010/main" val="2580033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4088</TotalTime>
  <Words>1640</Words>
  <Application>Microsoft Office PowerPoint</Application>
  <PresentationFormat>A4 Paper (210x297 mm)</PresentationFormat>
  <Paragraphs>184</Paragraphs>
  <Slides>29</Slides>
  <Notes>29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29</vt:i4>
      </vt:variant>
    </vt:vector>
  </HeadingPairs>
  <TitlesOfParts>
    <vt:vector size="36" baseType="lpstr">
      <vt:lpstr>Arial</vt:lpstr>
      <vt:lpstr>Arial Black</vt:lpstr>
      <vt:lpstr>Arial Unicode MS</vt:lpstr>
      <vt:lpstr>Calibri</vt:lpstr>
      <vt:lpstr>Office Theme</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Human trafficking training  for management level stakeholders</vt:lpstr>
      <vt:lpstr>PowerPoint Presentation</vt:lpstr>
      <vt:lpstr>PowerPoint Presentation</vt:lpstr>
      <vt:lpstr>PowerPoint Presentation</vt:lpstr>
      <vt:lpstr>PowerPoint Presentation</vt:lpstr>
      <vt:lpstr>Human trafficking training  for management level stakeholders</vt:lpstr>
      <vt:lpstr>Why it is important to communicate about THB?</vt:lpstr>
      <vt:lpstr>Human trafficking training  for management level stakeholders</vt:lpstr>
      <vt:lpstr>PowerPoint Presentation</vt:lpstr>
      <vt:lpstr>Case of Luka</vt:lpstr>
      <vt:lpstr>Case of Luka</vt:lpstr>
      <vt:lpstr> How to act with victim if you face him/her?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kateclaytonh@waitrose.com</dc:creator>
  <cp:lastModifiedBy>Kate Clayton-Hathway</cp:lastModifiedBy>
  <cp:revision>684</cp:revision>
  <cp:lastPrinted>2014-05-06T11:11:50Z</cp:lastPrinted>
  <dcterms:created xsi:type="dcterms:W3CDTF">2014-02-14T14:04:40Z</dcterms:created>
  <dcterms:modified xsi:type="dcterms:W3CDTF">2020-06-04T17:11:54Z</dcterms:modified>
</cp:coreProperties>
</file>